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media/image10.jpg" ContentType="image/jp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5.jpg" ContentType="image/jpg"/>
  <Override PartName="/ppt/media/image33.jpg" ContentType="image/jpg"/>
  <Override PartName="/ppt/media/image35.jpg" ContentType="image/jpg"/>
  <Override PartName="/ppt/media/image36.jpg" ContentType="image/jpg"/>
  <Override PartName="/ppt/media/image37.jpg" ContentType="image/jpg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6"/>
  </p:notesMasterIdLst>
  <p:sldIdLst>
    <p:sldId id="290" r:id="rId2"/>
    <p:sldId id="291" r:id="rId3"/>
    <p:sldId id="292" r:id="rId4"/>
    <p:sldId id="257" r:id="rId5"/>
    <p:sldId id="307" r:id="rId6"/>
    <p:sldId id="334" r:id="rId7"/>
    <p:sldId id="336" r:id="rId8"/>
    <p:sldId id="337" r:id="rId9"/>
    <p:sldId id="323" r:id="rId10"/>
    <p:sldId id="325" r:id="rId11"/>
    <p:sldId id="326" r:id="rId12"/>
    <p:sldId id="327" r:id="rId13"/>
    <p:sldId id="328" r:id="rId14"/>
    <p:sldId id="260" r:id="rId15"/>
  </p:sldIdLst>
  <p:sldSz cx="9144000" cy="6858000" type="screen4x3"/>
  <p:notesSz cx="6858000" cy="9144000"/>
  <p:defaultTextStyle>
    <a:defPPr>
      <a:defRPr lang="it-IT"/>
    </a:defPPr>
    <a:lvl1pPr marL="0" algn="l" defTabSz="9140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9" algn="l" defTabSz="9140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97" algn="l" defTabSz="9140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46" algn="l" defTabSz="9140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95" algn="l" defTabSz="9140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43" algn="l" defTabSz="9140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91" algn="l" defTabSz="9140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40" algn="l" defTabSz="9140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88" algn="l" defTabSz="9140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C80B-7A58-4CEB-B5CE-42AC479D6DDB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8046-BACD-4064-802B-6D2F43D43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96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9" algn="l" defTabSz="914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97" algn="l" defTabSz="914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46" algn="l" defTabSz="914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95" algn="l" defTabSz="914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43" algn="l" defTabSz="914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91" algn="l" defTabSz="914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40" algn="l" defTabSz="914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88" algn="l" defTabSz="914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5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28"/>
          </p:nvPr>
        </p:nvSpPr>
        <p:spPr>
          <a:xfrm>
            <a:off x="122238" y="5411518"/>
            <a:ext cx="8902700" cy="29395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7000" y="4758691"/>
            <a:ext cx="8896350" cy="324000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" y="0"/>
            <a:ext cx="9139580" cy="4432698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Rettangolo 1"/>
          <p:cNvSpPr/>
          <p:nvPr userDrawn="1"/>
        </p:nvSpPr>
        <p:spPr>
          <a:xfrm>
            <a:off x="8826649" y="6565604"/>
            <a:ext cx="223284" cy="202018"/>
          </a:xfrm>
          <a:prstGeom prst="rect">
            <a:avLst/>
          </a:prstGeom>
          <a:solidFill>
            <a:srgbClr val="E418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Segnaposto testo 2"/>
          <p:cNvSpPr>
            <a:spLocks noGrp="1"/>
          </p:cNvSpPr>
          <p:nvPr>
            <p:ph type="body" idx="28"/>
          </p:nvPr>
        </p:nvSpPr>
        <p:spPr>
          <a:xfrm>
            <a:off x="127001" y="3334043"/>
            <a:ext cx="5740400" cy="39125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69" y="0"/>
            <a:ext cx="3146631" cy="63341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7000" y="2186941"/>
            <a:ext cx="5740400" cy="792000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683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3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69" y="0"/>
            <a:ext cx="3146631" cy="63341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127000" y="1433514"/>
            <a:ext cx="5749925" cy="49006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7000" y="890588"/>
            <a:ext cx="5740400" cy="396000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219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3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3" y="0"/>
            <a:ext cx="3147507" cy="6334125"/>
          </a:xfrm>
          <a:prstGeom prst="rect">
            <a:avLst/>
          </a:prstGeom>
        </p:spPr>
      </p:pic>
      <p:sp>
        <p:nvSpPr>
          <p:cNvPr id="8" name="Segnaposto testo 2"/>
          <p:cNvSpPr>
            <a:spLocks noGrp="1"/>
          </p:cNvSpPr>
          <p:nvPr>
            <p:ph type="body" idx="28"/>
          </p:nvPr>
        </p:nvSpPr>
        <p:spPr>
          <a:xfrm>
            <a:off x="127001" y="3334043"/>
            <a:ext cx="5740400" cy="39125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7000" y="2186941"/>
            <a:ext cx="5740400" cy="792000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672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3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3" y="0"/>
            <a:ext cx="3147507" cy="63341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127000" y="1433514"/>
            <a:ext cx="5749925" cy="49006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27000" y="890588"/>
            <a:ext cx="5740400" cy="396000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17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3" name="Picture 1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74"/>
          <a:stretch/>
        </p:blipFill>
        <p:spPr>
          <a:xfrm>
            <a:off x="5996492" y="-2"/>
            <a:ext cx="3147507" cy="6334127"/>
          </a:xfrm>
          <a:prstGeom prst="rect">
            <a:avLst/>
          </a:prstGeom>
        </p:spPr>
      </p:pic>
      <p:sp>
        <p:nvSpPr>
          <p:cNvPr id="8" name="Segnaposto testo 2"/>
          <p:cNvSpPr>
            <a:spLocks noGrp="1"/>
          </p:cNvSpPr>
          <p:nvPr>
            <p:ph type="body" idx="28"/>
          </p:nvPr>
        </p:nvSpPr>
        <p:spPr>
          <a:xfrm>
            <a:off x="127001" y="3334043"/>
            <a:ext cx="5740400" cy="39125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7000" y="2186941"/>
            <a:ext cx="5740400" cy="792000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651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3" name="Picture 1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74"/>
          <a:stretch/>
        </p:blipFill>
        <p:spPr>
          <a:xfrm>
            <a:off x="5996492" y="-2"/>
            <a:ext cx="3147507" cy="633412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127000" y="1433514"/>
            <a:ext cx="5749925" cy="49006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27000" y="890588"/>
            <a:ext cx="5740400" cy="396000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911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3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3" y="-1"/>
            <a:ext cx="3147507" cy="6334125"/>
          </a:xfrm>
          <a:prstGeom prst="rect">
            <a:avLst/>
          </a:prstGeom>
        </p:spPr>
      </p:pic>
      <p:sp>
        <p:nvSpPr>
          <p:cNvPr id="8" name="Segnaposto testo 2"/>
          <p:cNvSpPr>
            <a:spLocks noGrp="1"/>
          </p:cNvSpPr>
          <p:nvPr>
            <p:ph type="body" idx="28"/>
          </p:nvPr>
        </p:nvSpPr>
        <p:spPr>
          <a:xfrm>
            <a:off x="127001" y="3334043"/>
            <a:ext cx="5740400" cy="39125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7000" y="2186941"/>
            <a:ext cx="5740400" cy="792000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767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3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3" y="-1"/>
            <a:ext cx="3147507" cy="63341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127000" y="1433514"/>
            <a:ext cx="5749925" cy="49006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27000" y="890588"/>
            <a:ext cx="5740400" cy="396000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3" name="Picture 1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" b="15243"/>
          <a:stretch/>
        </p:blipFill>
        <p:spPr>
          <a:xfrm>
            <a:off x="5996495" y="0"/>
            <a:ext cx="3147506" cy="6334125"/>
          </a:xfrm>
          <a:prstGeom prst="rect">
            <a:avLst/>
          </a:prstGeom>
        </p:spPr>
      </p:pic>
      <p:sp>
        <p:nvSpPr>
          <p:cNvPr id="8" name="Segnaposto testo 2"/>
          <p:cNvSpPr>
            <a:spLocks noGrp="1"/>
          </p:cNvSpPr>
          <p:nvPr>
            <p:ph type="body" idx="28"/>
          </p:nvPr>
        </p:nvSpPr>
        <p:spPr>
          <a:xfrm>
            <a:off x="127001" y="3334043"/>
            <a:ext cx="5740400" cy="39125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7000" y="2186941"/>
            <a:ext cx="5740400" cy="792000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820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1773238" y="482330"/>
            <a:ext cx="7250112" cy="293958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127000" y="898525"/>
            <a:ext cx="8896350" cy="5443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  <p:sp>
        <p:nvSpPr>
          <p:cNvPr id="7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324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29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3" name="Picture 1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" b="15243"/>
          <a:stretch/>
        </p:blipFill>
        <p:spPr>
          <a:xfrm>
            <a:off x="5996495" y="0"/>
            <a:ext cx="3147506" cy="63341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127000" y="1433514"/>
            <a:ext cx="5749925" cy="49006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7000" y="890588"/>
            <a:ext cx="5740400" cy="396000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756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691875"/>
            <a:ext cx="66722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7"/>
          </p:nvPr>
        </p:nvSpPr>
        <p:spPr>
          <a:xfrm>
            <a:off x="195266" y="6468095"/>
            <a:ext cx="2133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8"/>
          </p:nvPr>
        </p:nvSpPr>
        <p:spPr>
          <a:xfrm>
            <a:off x="3043238" y="6469200"/>
            <a:ext cx="2895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2030400" y="1130400"/>
            <a:ext cx="66708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03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691875"/>
            <a:ext cx="66722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7"/>
          </p:nvPr>
        </p:nvSpPr>
        <p:spPr>
          <a:xfrm>
            <a:off x="195266" y="6468095"/>
            <a:ext cx="2133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8"/>
          </p:nvPr>
        </p:nvSpPr>
        <p:spPr>
          <a:xfrm>
            <a:off x="3043238" y="6469200"/>
            <a:ext cx="2895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2030400" y="1130400"/>
            <a:ext cx="66708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104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691875"/>
            <a:ext cx="66722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7"/>
          </p:nvPr>
        </p:nvSpPr>
        <p:spPr>
          <a:xfrm>
            <a:off x="195266" y="6468095"/>
            <a:ext cx="2133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8"/>
          </p:nvPr>
        </p:nvSpPr>
        <p:spPr>
          <a:xfrm>
            <a:off x="3043238" y="6469200"/>
            <a:ext cx="2895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2030400" y="1130400"/>
            <a:ext cx="66708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397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/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it-IT" spc="-5" smtClean="0">
                <a:solidFill>
                  <a:prstClr val="white"/>
                </a:solidFill>
              </a:rPr>
              <a:t>COMPANY CONFIDENTIAL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851900" y="6576285"/>
            <a:ext cx="191134" cy="16764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 defTabSz="457200" fontAlgn="base">
              <a:spcBef>
                <a:spcPct val="0"/>
              </a:spcBef>
              <a:spcAft>
                <a:spcPct val="0"/>
              </a:spcAft>
            </a:pPr>
            <a:fld id="{81D60167-4931-47E6-BA6A-407CBD079E47}" type="slidenum">
              <a:rPr spc="-5" dirty="0">
                <a:solidFill>
                  <a:prstClr val="white"/>
                </a:solidFill>
                <a:ea typeface="MS PGothic" pitchFamily="34" charset="-128"/>
              </a:rPr>
              <a:pPr marL="25400" defTabSz="4572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spc="-5" dirty="0">
              <a:solidFill>
                <a:prstClr val="white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932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691875"/>
            <a:ext cx="66722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8"/>
          </p:nvPr>
        </p:nvSpPr>
        <p:spPr>
          <a:xfrm>
            <a:off x="3043238" y="6469200"/>
            <a:ext cx="2895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2030400" y="1130400"/>
            <a:ext cx="66708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</p:spPr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0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4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2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691875"/>
            <a:ext cx="66722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7"/>
          </p:nvPr>
        </p:nvSpPr>
        <p:spPr>
          <a:xfrm>
            <a:off x="195266" y="6468095"/>
            <a:ext cx="2133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8"/>
          </p:nvPr>
        </p:nvSpPr>
        <p:spPr>
          <a:xfrm>
            <a:off x="3043238" y="6469200"/>
            <a:ext cx="2895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2030400" y="1130400"/>
            <a:ext cx="66708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143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691875"/>
            <a:ext cx="66722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7"/>
          </p:nvPr>
        </p:nvSpPr>
        <p:spPr>
          <a:xfrm>
            <a:off x="195266" y="6468095"/>
            <a:ext cx="2133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8"/>
          </p:nvPr>
        </p:nvSpPr>
        <p:spPr>
          <a:xfrm>
            <a:off x="3043238" y="6469200"/>
            <a:ext cx="2895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2030400" y="1130400"/>
            <a:ext cx="66708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05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COMPANY CONFIDENTIAL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E51E83-8D03-4D54-898B-82A005900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28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127000" y="898525"/>
            <a:ext cx="8896350" cy="5443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93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COMPANY CONFIDENTIAL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E51E83-8D03-4D54-898B-82A005900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514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1773238" y="482330"/>
            <a:ext cx="7250112" cy="293958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127000" y="898525"/>
            <a:ext cx="8896350" cy="5443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  <p:sp>
        <p:nvSpPr>
          <p:cNvPr id="7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324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435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127000" y="898525"/>
            <a:ext cx="8896350" cy="5443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044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Segnaposto testo 2"/>
          <p:cNvSpPr>
            <a:spLocks noGrp="1"/>
          </p:cNvSpPr>
          <p:nvPr>
            <p:ph type="body" idx="23"/>
          </p:nvPr>
        </p:nvSpPr>
        <p:spPr>
          <a:xfrm>
            <a:off x="4694238" y="898525"/>
            <a:ext cx="4329112" cy="3381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egnaposto testo 2"/>
          <p:cNvSpPr>
            <a:spLocks noGrp="1"/>
          </p:cNvSpPr>
          <p:nvPr>
            <p:ph type="body" idx="1"/>
          </p:nvPr>
        </p:nvSpPr>
        <p:spPr>
          <a:xfrm>
            <a:off x="127000" y="898525"/>
            <a:ext cx="4324350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6"/>
          </p:nvPr>
        </p:nvSpPr>
        <p:spPr>
          <a:xfrm>
            <a:off x="4694238" y="1368000"/>
            <a:ext cx="4329111" cy="4974063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8" name="Content Placeholder 2"/>
          <p:cNvSpPr>
            <a:spLocks noGrp="1"/>
          </p:cNvSpPr>
          <p:nvPr>
            <p:ph idx="27"/>
          </p:nvPr>
        </p:nvSpPr>
        <p:spPr>
          <a:xfrm>
            <a:off x="126998" y="1368000"/>
            <a:ext cx="4324351" cy="4974063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430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28"/>
          </p:nvPr>
        </p:nvSpPr>
        <p:spPr>
          <a:xfrm>
            <a:off x="1773238" y="482330"/>
            <a:ext cx="7250112" cy="293958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324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856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64000" y="122400"/>
            <a:ext cx="7236000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30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2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28"/>
          </p:nvPr>
        </p:nvSpPr>
        <p:spPr>
          <a:xfrm>
            <a:off x="122238" y="5411518"/>
            <a:ext cx="8902700" cy="29395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7000" y="4758691"/>
            <a:ext cx="8896350" cy="324000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" y="0"/>
            <a:ext cx="9139580" cy="4432698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Rettangolo 1"/>
          <p:cNvSpPr/>
          <p:nvPr userDrawn="1"/>
        </p:nvSpPr>
        <p:spPr>
          <a:xfrm>
            <a:off x="8826649" y="6565604"/>
            <a:ext cx="223284" cy="202018"/>
          </a:xfrm>
          <a:prstGeom prst="rect">
            <a:avLst/>
          </a:prstGeom>
          <a:solidFill>
            <a:srgbClr val="E418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3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2"/>
          <p:cNvSpPr>
            <a:spLocks noGrp="1"/>
          </p:cNvSpPr>
          <p:nvPr>
            <p:ph type="body" idx="23"/>
          </p:nvPr>
        </p:nvSpPr>
        <p:spPr>
          <a:xfrm>
            <a:off x="4694238" y="898525"/>
            <a:ext cx="4329112" cy="3381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idx="1"/>
          </p:nvPr>
        </p:nvSpPr>
        <p:spPr>
          <a:xfrm>
            <a:off x="127000" y="898525"/>
            <a:ext cx="4324350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4694238" y="1368000"/>
            <a:ext cx="4329111" cy="4974063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27"/>
          </p:nvPr>
        </p:nvSpPr>
        <p:spPr>
          <a:xfrm>
            <a:off x="126998" y="1368000"/>
            <a:ext cx="4324351" cy="4974063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3" name="Segnaposto testo 2"/>
          <p:cNvSpPr>
            <a:spLocks noGrp="1"/>
          </p:cNvSpPr>
          <p:nvPr>
            <p:ph type="body" idx="28"/>
          </p:nvPr>
        </p:nvSpPr>
        <p:spPr>
          <a:xfrm>
            <a:off x="1773238" y="482330"/>
            <a:ext cx="7250112" cy="293958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324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842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Segnaposto testo 2"/>
          <p:cNvSpPr>
            <a:spLocks noGrp="1"/>
          </p:cNvSpPr>
          <p:nvPr>
            <p:ph type="body" idx="23"/>
          </p:nvPr>
        </p:nvSpPr>
        <p:spPr>
          <a:xfrm>
            <a:off x="4694238" y="898525"/>
            <a:ext cx="4329112" cy="3381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egnaposto testo 2"/>
          <p:cNvSpPr>
            <a:spLocks noGrp="1"/>
          </p:cNvSpPr>
          <p:nvPr>
            <p:ph type="body" idx="1"/>
          </p:nvPr>
        </p:nvSpPr>
        <p:spPr>
          <a:xfrm>
            <a:off x="127000" y="898525"/>
            <a:ext cx="4324350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6"/>
          </p:nvPr>
        </p:nvSpPr>
        <p:spPr>
          <a:xfrm>
            <a:off x="4694238" y="1368000"/>
            <a:ext cx="4329111" cy="4974063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8" name="Content Placeholder 2"/>
          <p:cNvSpPr>
            <a:spLocks noGrp="1"/>
          </p:cNvSpPr>
          <p:nvPr>
            <p:ph idx="27"/>
          </p:nvPr>
        </p:nvSpPr>
        <p:spPr>
          <a:xfrm>
            <a:off x="126998" y="1368000"/>
            <a:ext cx="4324351" cy="4974063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317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no 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28"/>
          </p:nvPr>
        </p:nvSpPr>
        <p:spPr>
          <a:xfrm>
            <a:off x="1773238" y="482330"/>
            <a:ext cx="7250112" cy="293958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324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5" name="Content Placeholder 2"/>
          <p:cNvSpPr>
            <a:spLocks noGrp="1"/>
          </p:cNvSpPr>
          <p:nvPr>
            <p:ph idx="26"/>
          </p:nvPr>
        </p:nvSpPr>
        <p:spPr>
          <a:xfrm>
            <a:off x="4694238" y="898526"/>
            <a:ext cx="4329111" cy="5443538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8" name="Content Placeholder 2"/>
          <p:cNvSpPr>
            <a:spLocks noGrp="1"/>
          </p:cNvSpPr>
          <p:nvPr>
            <p:ph idx="27"/>
          </p:nvPr>
        </p:nvSpPr>
        <p:spPr>
          <a:xfrm>
            <a:off x="126998" y="898526"/>
            <a:ext cx="4324351" cy="5443538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114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28"/>
          </p:nvPr>
        </p:nvSpPr>
        <p:spPr>
          <a:xfrm>
            <a:off x="1773238" y="482330"/>
            <a:ext cx="7250112" cy="293958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324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596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64000" y="122400"/>
            <a:ext cx="7236000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0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6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3323640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iapositiva think-cell" r:id="rId41" imgW="270" imgH="270" progId="TCLayout.ActiveDocument.1">
                  <p:embed/>
                </p:oleObj>
              </mc:Choice>
              <mc:Fallback>
                <p:oleObj name="Diapositiva think-cell" r:id="rId4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14"/>
            <a:ext cx="9144000" cy="396241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2"/>
          </p:nvPr>
        </p:nvSpPr>
        <p:spPr bwMode="white"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3"/>
          </p:nvPr>
        </p:nvSpPr>
        <p:spPr bwMode="white"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8775120" y="6531772"/>
            <a:ext cx="341760" cy="246221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603970E2-E655-42EA-B90D-A64897DEFBC9}" type="slidenum">
              <a:rPr lang="it-IT" sz="1000" smtClean="0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z="1000" dirty="0">
              <a:solidFill>
                <a:prstClr val="white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9" y="123825"/>
            <a:ext cx="1523141" cy="6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79" r:id="rId3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00_ansaldo_presentazione_KEYNOTE_rev49.m4v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Guzzanti-_Aborigeno.wmv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17" Type="http://schemas.openxmlformats.org/officeDocument/2006/relationships/image" Target="../media/image33.jpg"/><Relationship Id="rId2" Type="http://schemas.openxmlformats.org/officeDocument/2006/relationships/image" Target="../media/image1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51920" y="230123"/>
            <a:ext cx="5048871" cy="1549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642296" algn="r"/>
            <a:r>
              <a:rPr lang="it-IT" b="1" dirty="0" smtClean="0">
                <a:latin typeface="Century Gothic"/>
                <a:cs typeface="Century Gothic"/>
              </a:rPr>
              <a:t>Industria…Digitalizzazione…. </a:t>
            </a:r>
            <a:r>
              <a:rPr lang="it-IT" b="1" dirty="0" err="1" smtClean="0">
                <a:latin typeface="Century Gothic"/>
                <a:cs typeface="Century Gothic"/>
              </a:rPr>
              <a:t>IoT</a:t>
            </a:r>
            <a:r>
              <a:rPr lang="it-IT" b="1" dirty="0">
                <a:latin typeface="Century Gothic"/>
                <a:cs typeface="Century Gothic"/>
              </a:rPr>
              <a:t>.......</a:t>
            </a:r>
          </a:p>
          <a:p>
            <a:pPr marL="11131" marR="4453" indent="642296" algn="r"/>
            <a:r>
              <a:rPr lang="it-IT" b="1" dirty="0">
                <a:latin typeface="Century Gothic"/>
                <a:cs typeface="Century Gothic"/>
              </a:rPr>
              <a:t>”</a:t>
            </a:r>
            <a:r>
              <a:rPr lang="it-IT" b="1" dirty="0" smtClean="0">
                <a:latin typeface="Century Gothic"/>
                <a:cs typeface="Century Gothic"/>
              </a:rPr>
              <a:t>Scusi: </a:t>
            </a:r>
            <a:r>
              <a:rPr lang="it-IT" b="1" dirty="0">
                <a:latin typeface="Century Gothic"/>
                <a:cs typeface="Century Gothic"/>
              </a:rPr>
              <a:t>ma per andare dove dobbiamo andare, per dove dobbiamo andare</a:t>
            </a:r>
            <a:r>
              <a:rPr lang="it-IT" b="1" dirty="0" smtClean="0">
                <a:latin typeface="Century Gothic"/>
                <a:cs typeface="Century Gothic"/>
              </a:rPr>
              <a:t>?”</a:t>
            </a:r>
            <a:endParaRPr lang="it-IT" b="1" dirty="0">
              <a:latin typeface="Century Gothic"/>
              <a:cs typeface="Century Gothic"/>
            </a:endParaRPr>
          </a:p>
          <a:p>
            <a:pPr marL="11131" marR="4453" indent="642296" algn="r">
              <a:lnSpc>
                <a:spcPts val="1437"/>
              </a:lnSpc>
            </a:pPr>
            <a:r>
              <a:rPr sz="1300" dirty="0" smtClean="0">
                <a:latin typeface="Century Gothic"/>
                <a:cs typeface="Century Gothic"/>
              </a:rPr>
              <a:t> </a:t>
            </a:r>
            <a:endParaRPr sz="1300" dirty="0">
              <a:latin typeface="Century Gothic"/>
              <a:cs typeface="Century Gothic"/>
            </a:endParaRPr>
          </a:p>
          <a:p>
            <a:pPr marL="447494" algn="r">
              <a:lnSpc>
                <a:spcPts val="2121"/>
              </a:lnSpc>
            </a:pPr>
            <a:r>
              <a:rPr lang="it-IT" sz="1600" dirty="0" smtClean="0">
                <a:latin typeface="Century Gothic"/>
                <a:cs typeface="Century Gothic"/>
              </a:rPr>
              <a:t>Auditorium ABB di Sesto S. Giovanni (MI)</a:t>
            </a:r>
            <a:endParaRPr lang="it-IT" sz="1600" dirty="0">
              <a:latin typeface="Century Gothic"/>
              <a:cs typeface="Century Gothic"/>
            </a:endParaRPr>
          </a:p>
          <a:p>
            <a:pPr marL="447494" algn="r">
              <a:lnSpc>
                <a:spcPts val="2121"/>
              </a:lnSpc>
            </a:pPr>
            <a:r>
              <a:rPr lang="it-IT" sz="1600" dirty="0">
                <a:solidFill>
                  <a:prstClr val="black"/>
                </a:solidFill>
                <a:latin typeface="Century Gothic"/>
                <a:cs typeface="Century Gothic"/>
              </a:rPr>
              <a:t>19 aprile </a:t>
            </a:r>
            <a:r>
              <a:rPr lang="it-IT" sz="1600" dirty="0" smtClean="0">
                <a:solidFill>
                  <a:prstClr val="black"/>
                </a:solidFill>
                <a:latin typeface="Century Gothic"/>
                <a:cs typeface="Century Gothic"/>
              </a:rPr>
              <a:t>2017</a:t>
            </a:r>
            <a:endParaRPr sz="105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605" y="3171045"/>
            <a:ext cx="7791405" cy="2846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8396" marR="1090904">
              <a:lnSpc>
                <a:spcPts val="3067"/>
              </a:lnSpc>
            </a:pPr>
            <a:r>
              <a:rPr lang="it-IT" sz="2400" dirty="0">
                <a:solidFill>
                  <a:srgbClr val="5E2D1C"/>
                </a:solidFill>
                <a:latin typeface="Century Gothic"/>
                <a:cs typeface="Century Gothic"/>
              </a:rPr>
              <a:t>Visione ed applicazione della trasformazione digitale nel </a:t>
            </a:r>
            <a:r>
              <a:rPr lang="it-IT" sz="2400" dirty="0" err="1">
                <a:solidFill>
                  <a:srgbClr val="5E2D1C"/>
                </a:solidFill>
                <a:latin typeface="Century Gothic"/>
                <a:cs typeface="Century Gothic"/>
              </a:rPr>
              <a:t>Power</a:t>
            </a:r>
            <a:r>
              <a:rPr lang="it-IT" sz="2400" dirty="0">
                <a:solidFill>
                  <a:srgbClr val="5E2D1C"/>
                </a:solidFill>
                <a:latin typeface="Century Gothic"/>
                <a:cs typeface="Century Gothic"/>
              </a:rPr>
              <a:t> Generation: l'approccio </a:t>
            </a:r>
            <a:r>
              <a:rPr lang="it-IT" sz="2400" dirty="0" smtClean="0">
                <a:solidFill>
                  <a:srgbClr val="5E2D1C"/>
                </a:solidFill>
                <a:latin typeface="Century Gothic"/>
                <a:cs typeface="Century Gothic"/>
              </a:rPr>
              <a:t>Ansaldo Energia</a:t>
            </a:r>
          </a:p>
          <a:p>
            <a:pPr marL="1838396" marR="1090904">
              <a:lnSpc>
                <a:spcPts val="3067"/>
              </a:lnSpc>
            </a:pPr>
            <a:endParaRPr lang="it-IT" sz="2400" dirty="0">
              <a:solidFill>
                <a:srgbClr val="5E2D1C"/>
              </a:solidFill>
              <a:latin typeface="Century Gothic"/>
              <a:cs typeface="Century Gothic"/>
            </a:endParaRPr>
          </a:p>
          <a:p>
            <a:pPr marL="1838396" marR="1090904">
              <a:lnSpc>
                <a:spcPts val="3067"/>
              </a:lnSpc>
            </a:pPr>
            <a:r>
              <a:rPr sz="3200" dirty="0" smtClean="0">
                <a:solidFill>
                  <a:srgbClr val="5E2D1C"/>
                </a:solidFill>
                <a:latin typeface="Century Gothic"/>
                <a:cs typeface="Century Gothic"/>
              </a:rPr>
              <a:t>Luca </a:t>
            </a:r>
            <a:r>
              <a:rPr sz="3200" dirty="0">
                <a:solidFill>
                  <a:srgbClr val="5E2D1C"/>
                </a:solidFill>
                <a:latin typeface="Century Gothic"/>
                <a:cs typeface="Century Gothic"/>
              </a:rPr>
              <a:t>Manuelli</a:t>
            </a:r>
            <a:endParaRPr sz="32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838396">
              <a:lnSpc>
                <a:spcPts val="1824"/>
              </a:lnSpc>
            </a:pPr>
            <a:r>
              <a:rPr sz="1600" dirty="0">
                <a:solidFill>
                  <a:srgbClr val="5E2D1C"/>
                </a:solidFill>
                <a:latin typeface="Century Gothic"/>
                <a:cs typeface="Century Gothic"/>
              </a:rPr>
              <a:t>Chief  Digital </a:t>
            </a:r>
            <a:r>
              <a:rPr sz="1600" dirty="0" smtClean="0">
                <a:solidFill>
                  <a:srgbClr val="5E2D1C"/>
                </a:solidFill>
                <a:latin typeface="Century Gothic"/>
                <a:cs typeface="Century Gothic"/>
              </a:rPr>
              <a:t>Officer</a:t>
            </a:r>
            <a:r>
              <a:rPr lang="it-IT" sz="1600" dirty="0">
                <a:solidFill>
                  <a:srgbClr val="5E2D1C"/>
                </a:solidFill>
                <a:latin typeface="Century Gothic"/>
                <a:cs typeface="Century Gothic"/>
              </a:rPr>
              <a:t> </a:t>
            </a:r>
            <a:r>
              <a:rPr lang="it-IT" sz="1600" dirty="0" smtClean="0">
                <a:solidFill>
                  <a:srgbClr val="5E2D1C"/>
                </a:solidFill>
                <a:latin typeface="Century Gothic"/>
                <a:cs typeface="Century Gothic"/>
              </a:rPr>
              <a:t>and </a:t>
            </a:r>
          </a:p>
          <a:p>
            <a:pPr marL="1838396">
              <a:lnSpc>
                <a:spcPts val="1824"/>
              </a:lnSpc>
            </a:pPr>
            <a:r>
              <a:rPr lang="it-IT" sz="1600" dirty="0" smtClean="0">
                <a:solidFill>
                  <a:srgbClr val="5E2D1C"/>
                </a:solidFill>
                <a:latin typeface="Century Gothic"/>
                <a:cs typeface="Century Gothic"/>
              </a:rPr>
              <a:t>SVP </a:t>
            </a:r>
            <a:r>
              <a:rPr lang="it-IT" sz="1600" dirty="0" err="1" smtClean="0">
                <a:solidFill>
                  <a:srgbClr val="5E2D1C"/>
                </a:solidFill>
                <a:latin typeface="Century Gothic"/>
                <a:cs typeface="Century Gothic"/>
              </a:rPr>
              <a:t>Quality</a:t>
            </a:r>
            <a:r>
              <a:rPr lang="it-IT" sz="1600" dirty="0" smtClean="0">
                <a:solidFill>
                  <a:srgbClr val="5E2D1C"/>
                </a:solidFill>
                <a:latin typeface="Century Gothic"/>
                <a:cs typeface="Century Gothic"/>
              </a:rPr>
              <a:t>, IT and </a:t>
            </a:r>
            <a:r>
              <a:rPr lang="it-IT" sz="1600" dirty="0" err="1" smtClean="0">
                <a:solidFill>
                  <a:srgbClr val="5E2D1C"/>
                </a:solidFill>
                <a:latin typeface="Century Gothic"/>
                <a:cs typeface="Century Gothic"/>
              </a:rPr>
              <a:t>Process</a:t>
            </a:r>
            <a:r>
              <a:rPr lang="it-IT" sz="1600" dirty="0" smtClean="0">
                <a:solidFill>
                  <a:srgbClr val="5E2D1C"/>
                </a:solidFill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solidFill>
                  <a:srgbClr val="5E2D1C"/>
                </a:solidFill>
                <a:latin typeface="Century Gothic"/>
                <a:cs typeface="Century Gothic"/>
              </a:rPr>
              <a:t>Improvement</a:t>
            </a:r>
            <a:endParaRPr sz="16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1462" y="4572615"/>
            <a:ext cx="1077731" cy="857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5"/>
    </mc:Choice>
    <mc:Fallback xmlns="">
      <p:transition spd="slow" advTm="82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73" y="1009533"/>
            <a:ext cx="2631415" cy="128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4000" y="122400"/>
            <a:ext cx="7259350" cy="653888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More than </a:t>
            </a:r>
            <a:r>
              <a:rPr lang="en-US" sz="2800" dirty="0" smtClean="0"/>
              <a:t>160 Years Background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74" y="898524"/>
            <a:ext cx="1627687" cy="5443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754" y="1410093"/>
            <a:ext cx="4589314" cy="461152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white">
          <a:xfrm>
            <a:off x="5338358" y="1700617"/>
            <a:ext cx="777563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rPr>
              <a:t>TODAY</a:t>
            </a:r>
            <a:endParaRPr lang="en-GB" altLang="it-IT" sz="1300" dirty="0">
              <a:solidFill>
                <a:srgbClr val="1F497D">
                  <a:lumMod val="50000"/>
                </a:srgb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6" name="Text Box 39"/>
          <p:cNvSpPr txBox="1">
            <a:spLocks noChangeAspect="1" noChangeArrowheads="1"/>
          </p:cNvSpPr>
          <p:nvPr/>
        </p:nvSpPr>
        <p:spPr bwMode="auto">
          <a:xfrm>
            <a:off x="4822978" y="1130300"/>
            <a:ext cx="1849123" cy="27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Global leading OEM of GT and </a:t>
            </a:r>
            <a:r>
              <a:rPr lang="en-US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ST</a:t>
            </a:r>
            <a:endParaRPr lang="en-GB" altLang="it-IT" sz="1100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white">
          <a:xfrm>
            <a:off x="3101037" y="2611101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rPr>
              <a:t>2014</a:t>
            </a:r>
            <a:endParaRPr lang="en-GB" altLang="it-IT" sz="1300" dirty="0">
              <a:solidFill>
                <a:srgbClr val="1F497D">
                  <a:lumMod val="50000"/>
                </a:srgb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8" name="Text Box 39"/>
          <p:cNvSpPr txBox="1">
            <a:spLocks noChangeAspect="1" noChangeArrowheads="1"/>
          </p:cNvSpPr>
          <p:nvPr/>
        </p:nvSpPr>
        <p:spPr bwMode="auto">
          <a:xfrm>
            <a:off x="1466789" y="2620824"/>
            <a:ext cx="1684726" cy="27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Incorporation of Joint </a:t>
            </a: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Ventures with Shanghai Electric Company</a:t>
            </a:r>
            <a:endParaRPr lang="en-GB" altLang="it-IT" sz="1100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white">
          <a:xfrm>
            <a:off x="2842264" y="3440758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rPr>
              <a:t>2012</a:t>
            </a:r>
            <a:endParaRPr lang="en-GB" altLang="it-IT" sz="1300" dirty="0">
              <a:solidFill>
                <a:srgbClr val="1F497D">
                  <a:lumMod val="50000"/>
                </a:srgb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0" name="Text Box 39"/>
          <p:cNvSpPr txBox="1">
            <a:spLocks noChangeAspect="1" noChangeArrowheads="1"/>
          </p:cNvSpPr>
          <p:nvPr/>
        </p:nvSpPr>
        <p:spPr bwMode="auto">
          <a:xfrm>
            <a:off x="1640084" y="3344818"/>
            <a:ext cx="1184105" cy="484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100 years of </a:t>
            </a:r>
            <a:endParaRPr lang="en-GB" altLang="it-IT" sz="1100" dirty="0" smtClean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Steam Turbine manufacturing</a:t>
            </a:r>
            <a:endParaRPr lang="en-GB" altLang="it-IT" sz="1100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white">
          <a:xfrm>
            <a:off x="2949627" y="4364845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rPr>
              <a:t>2010</a:t>
            </a:r>
          </a:p>
        </p:txBody>
      </p:sp>
      <p:sp>
        <p:nvSpPr>
          <p:cNvPr id="42" name="Text Box 38"/>
          <p:cNvSpPr txBox="1">
            <a:spLocks noChangeAspect="1" noChangeArrowheads="1"/>
          </p:cNvSpPr>
          <p:nvPr/>
        </p:nvSpPr>
        <p:spPr bwMode="auto">
          <a:xfrm>
            <a:off x="1567095" y="4374728"/>
            <a:ext cx="1336514" cy="27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150</a:t>
            </a:r>
            <a:r>
              <a:rPr lang="en-GB" altLang="it-IT" sz="1100" baseline="300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th</a:t>
            </a: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Gas Turbine manufactured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464578" y="5158207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rPr>
              <a:t>2007</a:t>
            </a:r>
            <a:endParaRPr lang="en-GB" altLang="it-IT" sz="1300" dirty="0">
              <a:solidFill>
                <a:srgbClr val="1F497D">
                  <a:lumMod val="50000"/>
                </a:srgb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4" name="Text Box 35"/>
          <p:cNvSpPr txBox="1">
            <a:spLocks noChangeAspect="1" noChangeArrowheads="1"/>
          </p:cNvSpPr>
          <p:nvPr/>
        </p:nvSpPr>
        <p:spPr bwMode="auto">
          <a:xfrm>
            <a:off x="1924382" y="5163812"/>
            <a:ext cx="1458612" cy="27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OSP™ </a:t>
            </a:r>
            <a:endParaRPr lang="en-GB" altLang="it-IT" sz="1100" dirty="0" smtClean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concept </a:t>
            </a: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launch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85276" y="5604271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MS PGothic" pitchFamily="34" charset="-128"/>
                <a:cs typeface="Arial" charset="0"/>
              </a:rPr>
              <a:t>2005</a:t>
            </a:r>
            <a:endParaRPr lang="en-GB" altLang="it-IT" sz="13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6" name="Text Box 34"/>
          <p:cNvSpPr txBox="1">
            <a:spLocks noChangeAspect="1" noChangeArrowheads="1"/>
          </p:cNvSpPr>
          <p:nvPr/>
        </p:nvSpPr>
        <p:spPr bwMode="auto">
          <a:xfrm>
            <a:off x="2751375" y="5812582"/>
            <a:ext cx="1551602" cy="27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Total T</a:t>
            </a: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echnological Independence</a:t>
            </a:r>
            <a:r>
              <a:rPr lang="en-GB" altLang="it-IT" sz="1100" u="sng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</a:t>
            </a:r>
            <a:endParaRPr lang="en-GB" altLang="it-IT" sz="1100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88364" y="5604469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MS PGothic" pitchFamily="34" charset="-128"/>
                <a:cs typeface="Arial" charset="0"/>
              </a:rPr>
              <a:t>1995</a:t>
            </a:r>
            <a:endParaRPr lang="en-GB" altLang="it-IT" sz="13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8" name="Text Box 32"/>
          <p:cNvSpPr txBox="1">
            <a:spLocks noChangeAspect="1" noChangeArrowheads="1"/>
          </p:cNvSpPr>
          <p:nvPr/>
        </p:nvSpPr>
        <p:spPr bwMode="auto">
          <a:xfrm>
            <a:off x="5842364" y="5733116"/>
            <a:ext cx="2956801" cy="44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First Combined Cycle </a:t>
            </a: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Power Plant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based </a:t>
            </a: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on </a:t>
            </a:r>
            <a:r>
              <a:rPr lang="en-GB" altLang="it-IT" sz="1100" dirty="0" err="1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Ansaldo</a:t>
            </a: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</a:t>
            </a:r>
            <a:r>
              <a:rPr lang="en-GB" altLang="it-IT" sz="1100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Energia</a:t>
            </a: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</a:t>
            </a: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GT</a:t>
            </a:r>
            <a:endParaRPr lang="en-GB" altLang="it-IT" sz="1100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23153" y="5149706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MS PGothic" pitchFamily="34" charset="-128"/>
                <a:cs typeface="Arial" charset="0"/>
              </a:rPr>
              <a:t>1991</a:t>
            </a:r>
            <a:endParaRPr lang="en-GB" altLang="it-IT" sz="13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0" name="Text Box 30"/>
          <p:cNvSpPr txBox="1">
            <a:spLocks noChangeAspect="1" noChangeArrowheads="1"/>
          </p:cNvSpPr>
          <p:nvPr/>
        </p:nvSpPr>
        <p:spPr bwMode="auto">
          <a:xfrm>
            <a:off x="6763428" y="5167930"/>
            <a:ext cx="1994465" cy="27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Ansaldo</a:t>
            </a: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</a:t>
            </a:r>
            <a:r>
              <a:rPr lang="en-GB" altLang="it-IT" sz="1100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Energia</a:t>
            </a: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</a:t>
            </a:r>
            <a:endParaRPr lang="en-GB" altLang="it-IT" sz="1100" dirty="0" smtClean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established </a:t>
            </a:r>
            <a:endParaRPr lang="en-GB" altLang="it-IT" sz="1100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85358" y="4365005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MS PGothic" pitchFamily="34" charset="-128"/>
                <a:cs typeface="Arial" charset="0"/>
              </a:rPr>
              <a:t>1962</a:t>
            </a:r>
            <a:endParaRPr lang="en-GB" altLang="it-IT" sz="13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2" name="Text Box 28"/>
          <p:cNvSpPr txBox="1">
            <a:spLocks noChangeAspect="1" noChangeArrowheads="1"/>
          </p:cNvSpPr>
          <p:nvPr/>
        </p:nvSpPr>
        <p:spPr bwMode="auto">
          <a:xfrm>
            <a:off x="7345523" y="4374728"/>
            <a:ext cx="1535348" cy="27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First supercritical </a:t>
            </a:r>
            <a:endParaRPr lang="en-GB" altLang="it-IT" sz="1100" dirty="0" smtClean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600 </a:t>
            </a: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MW Power Plant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06101" y="3440758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MS PGothic" pitchFamily="34" charset="-128"/>
                <a:cs typeface="Arial" charset="0"/>
              </a:rPr>
              <a:t>1923</a:t>
            </a:r>
            <a:endParaRPr lang="en-GB" altLang="it-IT" sz="13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4" name="Text Box 25"/>
          <p:cNvSpPr txBox="1">
            <a:spLocks noChangeAspect="1" noChangeArrowheads="1"/>
          </p:cNvSpPr>
          <p:nvPr/>
        </p:nvSpPr>
        <p:spPr bwMode="auto">
          <a:xfrm>
            <a:off x="7395719" y="3450481"/>
            <a:ext cx="1357464" cy="27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First Power Plant</a:t>
            </a:r>
            <a:r>
              <a:rPr lang="en-GB" altLang="it-IT" sz="1100" u="sng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</a:t>
            </a:r>
            <a:endParaRPr lang="en-GB" altLang="it-IT" sz="1100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38760" y="2611101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>
                <a:solidFill>
                  <a:prstClr val="white">
                    <a:lumMod val="85000"/>
                  </a:prstClr>
                </a:solidFill>
                <a:latin typeface="Arial" charset="0"/>
                <a:ea typeface="MS PGothic" pitchFamily="34" charset="-128"/>
                <a:cs typeface="Arial" charset="0"/>
              </a:rPr>
              <a:t>1853</a:t>
            </a:r>
            <a:endParaRPr lang="en-GB" altLang="it-IT" sz="1300" dirty="0">
              <a:solidFill>
                <a:prstClr val="white">
                  <a:lumMod val="85000"/>
                </a:prst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6" name="Text Box 24"/>
          <p:cNvSpPr txBox="1">
            <a:spLocks noChangeAspect="1" noChangeArrowheads="1"/>
          </p:cNvSpPr>
          <p:nvPr/>
        </p:nvSpPr>
        <p:spPr bwMode="auto">
          <a:xfrm>
            <a:off x="7163784" y="2620824"/>
            <a:ext cx="1574795" cy="27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Giovanni </a:t>
            </a:r>
            <a:r>
              <a:rPr lang="en-GB" altLang="it-IT" sz="1100" dirty="0" err="1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Ansaldo</a:t>
            </a:r>
            <a:endParaRPr lang="en-GB" altLang="it-IT" sz="1100" dirty="0" smtClean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</a:t>
            </a:r>
            <a:r>
              <a:rPr lang="en-GB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&amp; Co. established </a:t>
            </a:r>
          </a:p>
        </p:txBody>
      </p:sp>
      <p:sp>
        <p:nvSpPr>
          <p:cNvPr id="31" name="Rectangle 30"/>
          <p:cNvSpPr/>
          <p:nvPr/>
        </p:nvSpPr>
        <p:spPr bwMode="white">
          <a:xfrm>
            <a:off x="3648724" y="1973953"/>
            <a:ext cx="468000" cy="292388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300" b="1" dirty="0" smtClean="0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rPr>
              <a:t>2016</a:t>
            </a:r>
            <a:endParaRPr lang="en-GB" altLang="it-IT" sz="1300" dirty="0">
              <a:solidFill>
                <a:srgbClr val="1F497D">
                  <a:lumMod val="50000"/>
                </a:srgb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5" name="Text Box 39"/>
          <p:cNvSpPr txBox="1">
            <a:spLocks noChangeAspect="1" noChangeArrowheads="1"/>
          </p:cNvSpPr>
          <p:nvPr/>
        </p:nvSpPr>
        <p:spPr bwMode="auto">
          <a:xfrm>
            <a:off x="1644650" y="1808551"/>
            <a:ext cx="1939001" cy="314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6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Acquisition of Alstom advanced HDGT </a:t>
            </a:r>
            <a:r>
              <a:rPr lang="en-US" altLang="it-IT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technology and Assets Acquisition </a:t>
            </a:r>
            <a:r>
              <a:rPr lang="en-US" altLang="it-IT" sz="11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of Power System Manufacturing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020272" y="673532"/>
            <a:ext cx="1913498" cy="523220"/>
          </a:xfrm>
          <a:prstGeom prst="rect">
            <a:avLst/>
          </a:prstGeom>
        </p:spPr>
        <p:txBody>
          <a:bodyPr lIns="0" tIns="0" rIns="0" anchor="t" anchorCtr="0"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BA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it-IT" sz="1800" dirty="0"/>
              <a:t>ANSALDO 4.0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78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729"/>
    </mc:Choice>
    <mc:Fallback xmlns="">
      <p:transition advTm="18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COMPANY CONFIDENTIAL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773238" y="120015"/>
            <a:ext cx="6399162" cy="356655"/>
          </a:xfrm>
        </p:spPr>
        <p:txBody>
          <a:bodyPr/>
          <a:lstStyle/>
          <a:p>
            <a:pPr marL="12700" marR="5080"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spc="-30" dirty="0" smtClean="0">
                <a:solidFill>
                  <a:srgbClr val="005B9F"/>
                </a:solidFill>
                <a:latin typeface="Arial"/>
                <a:ea typeface="+mn-ea"/>
                <a:cs typeface="Arial"/>
              </a:rPr>
              <a:t>2017: ANSALDO 4.0</a:t>
            </a:r>
            <a:endParaRPr lang="en-US" sz="2400" kern="0" spc="-30" dirty="0">
              <a:solidFill>
                <a:srgbClr val="005B9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921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6019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94" y="599988"/>
            <a:ext cx="1981994" cy="22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1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6"/>
    </mc:Choice>
    <mc:Fallback xmlns="">
      <p:transition spd="slow" advTm="25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bject 194"/>
          <p:cNvSpPr txBox="1">
            <a:spLocks noGrp="1"/>
          </p:cNvSpPr>
          <p:nvPr>
            <p:ph type="title"/>
          </p:nvPr>
        </p:nvSpPr>
        <p:spPr>
          <a:xfrm>
            <a:off x="3347866" y="332656"/>
            <a:ext cx="241184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9"/>
            <a:r>
              <a:rPr lang="it-IT" spc="-4" dirty="0"/>
              <a:t>AGENDA</a:t>
            </a:r>
            <a:endParaRPr spc="-4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71600" y="1628800"/>
            <a:ext cx="7416824" cy="304696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marL="285684" indent="-285684">
              <a:buFont typeface="Arial" pitchFamily="34" charset="0"/>
              <a:buChar char="•"/>
            </a:pPr>
            <a:r>
              <a:rPr lang="it-IT" sz="3200" dirty="0"/>
              <a:t>20 </a:t>
            </a:r>
            <a:r>
              <a:rPr lang="it-IT" sz="3200" dirty="0" err="1"/>
              <a:t>Years</a:t>
            </a:r>
            <a:r>
              <a:rPr lang="it-IT" sz="3200" dirty="0"/>
              <a:t> Ago: Ariston Digital</a:t>
            </a:r>
          </a:p>
          <a:p>
            <a:pPr marL="285684" indent="-285684">
              <a:buFont typeface="Arial" pitchFamily="34" charset="0"/>
              <a:buChar char="•"/>
            </a:pPr>
            <a:endParaRPr lang="it-IT" sz="3200" dirty="0"/>
          </a:p>
          <a:p>
            <a:pPr marL="285684" indent="-285684">
              <a:buFont typeface="Arial" pitchFamily="34" charset="0"/>
              <a:buChar char="•"/>
            </a:pPr>
            <a:r>
              <a:rPr lang="it-IT" sz="3200" dirty="0" err="1"/>
              <a:t>Today</a:t>
            </a:r>
            <a:r>
              <a:rPr lang="it-IT" sz="3200" dirty="0"/>
              <a:t>: Ansaldo 4.0</a:t>
            </a:r>
          </a:p>
          <a:p>
            <a:pPr marL="285684" indent="-285684">
              <a:buFont typeface="Arial" pitchFamily="34" charset="0"/>
              <a:buChar char="•"/>
            </a:pPr>
            <a:endParaRPr lang="it-IT" sz="3200" dirty="0"/>
          </a:p>
          <a:p>
            <a:pPr marL="285684" indent="-285684">
              <a:buFont typeface="Arial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New And </a:t>
            </a:r>
            <a:r>
              <a:rPr lang="it-IT" sz="3200" b="1" dirty="0" err="1">
                <a:solidFill>
                  <a:srgbClr val="FF0000"/>
                </a:solidFill>
              </a:rPr>
              <a:t>Old</a:t>
            </a:r>
            <a:r>
              <a:rPr lang="it-IT" sz="3200" b="1" dirty="0">
                <a:solidFill>
                  <a:srgbClr val="FF0000"/>
                </a:solidFill>
              </a:rPr>
              <a:t> Internet of </a:t>
            </a:r>
            <a:r>
              <a:rPr lang="it-IT" sz="3200" b="1" dirty="0" err="1">
                <a:solidFill>
                  <a:srgbClr val="FF0000"/>
                </a:solidFill>
              </a:rPr>
              <a:t>Thing</a:t>
            </a:r>
            <a:r>
              <a:rPr lang="it-IT" sz="3200" b="1" dirty="0">
                <a:solidFill>
                  <a:srgbClr val="FF0000"/>
                </a:solidFill>
              </a:rPr>
              <a:t>: </a:t>
            </a:r>
            <a:r>
              <a:rPr lang="it-IT" sz="3200" b="1" dirty="0" err="1" smtClean="0">
                <a:solidFill>
                  <a:srgbClr val="FF0000"/>
                </a:solidFill>
              </a:rPr>
              <a:t>Key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Similarities</a:t>
            </a:r>
            <a:r>
              <a:rPr lang="it-IT" sz="3200" b="1" dirty="0" smtClean="0">
                <a:solidFill>
                  <a:srgbClr val="FF0000"/>
                </a:solidFill>
              </a:rPr>
              <a:t> and </a:t>
            </a:r>
            <a:r>
              <a:rPr lang="it-IT" sz="3200" b="1" dirty="0" err="1" smtClean="0">
                <a:solidFill>
                  <a:srgbClr val="FF0000"/>
                </a:solidFill>
              </a:rPr>
              <a:t>Differences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2"/>
    </mc:Choice>
    <mc:Fallback xmlns="">
      <p:transition spd="slow" advTm="709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44624"/>
            <a:ext cx="7452320" cy="830966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New And Old Internet of </a:t>
            </a:r>
            <a:r>
              <a:rPr lang="en-US" sz="2400" b="1" dirty="0" smtClean="0">
                <a:solidFill>
                  <a:srgbClr val="0070C0"/>
                </a:solidFill>
              </a:rPr>
              <a:t>Things:  Key Similarities and Differences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76470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 err="1" smtClean="0"/>
              <a:t>After</a:t>
            </a:r>
            <a:r>
              <a:rPr lang="it-IT" sz="1600" dirty="0" smtClean="0"/>
              <a:t> 20 </a:t>
            </a:r>
            <a:r>
              <a:rPr lang="it-IT" sz="1600" dirty="0" err="1" smtClean="0"/>
              <a:t>years</a:t>
            </a:r>
            <a:r>
              <a:rPr lang="it-IT" sz="1600" dirty="0" smtClean="0"/>
              <a:t> from </a:t>
            </a:r>
            <a:r>
              <a:rPr lang="it-IT" sz="1600" b="1" i="1" dirty="0" smtClean="0"/>
              <a:t>Ariston Digital </a:t>
            </a:r>
            <a:r>
              <a:rPr lang="it-IT" sz="1600" dirty="0" smtClean="0"/>
              <a:t>– first Industrial </a:t>
            </a:r>
            <a:r>
              <a:rPr lang="it-IT" sz="1600" dirty="0" err="1" smtClean="0"/>
              <a:t>IoT</a:t>
            </a:r>
            <a:r>
              <a:rPr lang="it-IT" sz="1600" dirty="0" smtClean="0"/>
              <a:t> </a:t>
            </a:r>
            <a:r>
              <a:rPr lang="it-IT" sz="1600" dirty="0" err="1" smtClean="0"/>
              <a:t>experience</a:t>
            </a:r>
            <a:r>
              <a:rPr lang="it-IT" sz="1600" dirty="0" smtClean="0"/>
              <a:t> – the  </a:t>
            </a:r>
            <a:r>
              <a:rPr lang="it-IT" sz="1600" b="1" dirty="0" err="1" smtClean="0">
                <a:solidFill>
                  <a:srgbClr val="FF0000"/>
                </a:solidFill>
              </a:rPr>
              <a:t>Integrated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Product+Service</a:t>
            </a:r>
            <a:r>
              <a:rPr lang="it-IT" sz="1600" b="1" dirty="0" smtClean="0">
                <a:solidFill>
                  <a:srgbClr val="FF0000"/>
                </a:solidFill>
              </a:rPr>
              <a:t> Value </a:t>
            </a:r>
            <a:r>
              <a:rPr lang="it-IT" sz="1600" b="1" dirty="0" err="1" smtClean="0">
                <a:solidFill>
                  <a:srgbClr val="FF0000"/>
                </a:solidFill>
              </a:rPr>
              <a:t>Proposition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enabled</a:t>
            </a:r>
            <a:r>
              <a:rPr lang="it-IT" sz="1600" b="1" dirty="0" smtClean="0">
                <a:solidFill>
                  <a:srgbClr val="FF0000"/>
                </a:solidFill>
              </a:rPr>
              <a:t> by the Digital Technology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again</a:t>
            </a:r>
            <a:r>
              <a:rPr lang="it-IT" sz="1600" dirty="0" smtClean="0"/>
              <a:t> the </a:t>
            </a:r>
            <a:r>
              <a:rPr lang="it-IT" sz="1600" dirty="0" err="1" smtClean="0"/>
              <a:t>key</a:t>
            </a:r>
            <a:r>
              <a:rPr lang="it-IT" sz="1600" dirty="0" smtClean="0"/>
              <a:t> </a:t>
            </a:r>
            <a:r>
              <a:rPr lang="it-IT" sz="1600" dirty="0" err="1" smtClean="0"/>
              <a:t>strategic</a:t>
            </a:r>
            <a:r>
              <a:rPr lang="it-IT" sz="1600" dirty="0" smtClean="0"/>
              <a:t> driver of the </a:t>
            </a:r>
            <a:r>
              <a:rPr lang="it-IT" sz="1600" b="1" i="1" dirty="0" smtClean="0"/>
              <a:t>Ansaldo Energia 4.0 </a:t>
            </a:r>
            <a:r>
              <a:rPr lang="it-IT" sz="1600" dirty="0" err="1" smtClean="0"/>
              <a:t>vision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current</a:t>
            </a:r>
            <a:r>
              <a:rPr lang="it-IT" sz="1600" dirty="0" smtClean="0"/>
              <a:t> Industria 4.0 scenario. </a:t>
            </a:r>
          </a:p>
          <a:p>
            <a:pPr marL="285750" indent="-285750" algn="just">
              <a:buClr>
                <a:schemeClr val="tx1"/>
              </a:buClr>
              <a:buFont typeface="Arial" pitchFamily="34" charset="0"/>
              <a:buChar char="•"/>
            </a:pPr>
            <a:endParaRPr lang="it-IT" sz="1600" dirty="0"/>
          </a:p>
          <a:p>
            <a:pPr marL="285750" indent="-28575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</a:rPr>
              <a:t>Ariston Digital</a:t>
            </a:r>
            <a:r>
              <a:rPr lang="it-IT" sz="1600" dirty="0" smtClean="0"/>
              <a:t> </a:t>
            </a:r>
            <a:r>
              <a:rPr lang="it-IT" sz="1600" dirty="0" err="1" smtClean="0"/>
              <a:t>leveraged</a:t>
            </a:r>
            <a:r>
              <a:rPr lang="it-IT" sz="1600" dirty="0" smtClean="0"/>
              <a:t> </a:t>
            </a:r>
            <a:r>
              <a:rPr lang="it-IT" sz="1600" dirty="0" err="1" smtClean="0"/>
              <a:t>mainly</a:t>
            </a:r>
            <a:r>
              <a:rPr lang="it-IT" sz="1600" dirty="0" smtClean="0"/>
              <a:t> on new </a:t>
            </a:r>
            <a:r>
              <a:rPr lang="it-IT" sz="1600" b="1" i="1" dirty="0" smtClean="0"/>
              <a:t>web </a:t>
            </a:r>
            <a:r>
              <a:rPr lang="it-IT" sz="1600" b="1" i="1" dirty="0" err="1" smtClean="0"/>
              <a:t>technology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developed</a:t>
            </a:r>
            <a:r>
              <a:rPr lang="it-IT" sz="1600" b="1" i="1" dirty="0" smtClean="0"/>
              <a:t> in USA </a:t>
            </a:r>
            <a:r>
              <a:rPr lang="it-IT" sz="1600" dirty="0" smtClean="0"/>
              <a:t>(i.e. </a:t>
            </a:r>
            <a:r>
              <a:rPr lang="it-IT" sz="1600" dirty="0" err="1" smtClean="0"/>
              <a:t>Medialab</a:t>
            </a:r>
            <a:r>
              <a:rPr lang="it-IT" sz="1600" dirty="0" smtClean="0"/>
              <a:t>/MIT of Negroponte, IDEO Design)  </a:t>
            </a:r>
            <a:r>
              <a:rPr lang="it-IT" sz="1600" dirty="0" err="1" smtClean="0"/>
              <a:t>but</a:t>
            </a:r>
            <a:r>
              <a:rPr lang="it-IT" sz="1600" dirty="0" smtClean="0"/>
              <a:t> with a </a:t>
            </a:r>
            <a:r>
              <a:rPr lang="it-IT" sz="1600" dirty="0" err="1" smtClean="0"/>
              <a:t>well</a:t>
            </a:r>
            <a:r>
              <a:rPr lang="it-IT" sz="1600" dirty="0" smtClean="0"/>
              <a:t> </a:t>
            </a:r>
            <a:r>
              <a:rPr lang="it-IT" sz="1600" dirty="0" err="1" smtClean="0"/>
              <a:t>qualified</a:t>
            </a:r>
            <a:r>
              <a:rPr lang="it-IT" sz="1600" dirty="0" smtClean="0"/>
              <a:t> </a:t>
            </a:r>
            <a:r>
              <a:rPr lang="it-IT" sz="1600" dirty="0" err="1" smtClean="0"/>
              <a:t>even</a:t>
            </a:r>
            <a:r>
              <a:rPr lang="it-IT" sz="1600" dirty="0" smtClean="0"/>
              <a:t> </a:t>
            </a:r>
            <a:r>
              <a:rPr lang="it-IT" sz="1600" dirty="0" err="1" smtClean="0"/>
              <a:t>if</a:t>
            </a:r>
            <a:r>
              <a:rPr lang="it-IT" sz="1600" dirty="0" smtClean="0"/>
              <a:t> </a:t>
            </a:r>
            <a:r>
              <a:rPr lang="it-IT" sz="1600" b="1" i="1" dirty="0" err="1" smtClean="0"/>
              <a:t>limited</a:t>
            </a:r>
            <a:r>
              <a:rPr lang="it-IT" sz="1600" b="1" i="1" dirty="0" smtClean="0"/>
              <a:t> R&amp;D </a:t>
            </a:r>
            <a:r>
              <a:rPr lang="it-IT" sz="1600" b="1" i="1" dirty="0" err="1" smtClean="0"/>
              <a:t>italian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support</a:t>
            </a:r>
            <a:r>
              <a:rPr lang="it-IT" sz="1600" dirty="0" smtClean="0"/>
              <a:t> (</a:t>
            </a:r>
            <a:r>
              <a:rPr lang="it-IT" sz="1600" dirty="0"/>
              <a:t>Merloni </a:t>
            </a:r>
            <a:r>
              <a:rPr lang="it-IT" sz="1600" dirty="0" err="1" smtClean="0"/>
              <a:t>Labs</a:t>
            </a:r>
            <a:r>
              <a:rPr lang="it-IT" sz="1600" dirty="0" smtClean="0"/>
              <a:t> </a:t>
            </a:r>
            <a:r>
              <a:rPr lang="it-IT" sz="1600" dirty="0" err="1" smtClean="0"/>
              <a:t>managing</a:t>
            </a:r>
            <a:r>
              <a:rPr lang="it-IT" sz="1600" dirty="0" smtClean="0"/>
              <a:t> </a:t>
            </a:r>
            <a:r>
              <a:rPr lang="it-IT" sz="1600" dirty="0" err="1" smtClean="0"/>
              <a:t>household</a:t>
            </a:r>
            <a:r>
              <a:rPr lang="it-IT" sz="1600" dirty="0" smtClean="0"/>
              <a:t>  </a:t>
            </a:r>
            <a:r>
              <a:rPr lang="it-IT" sz="1600" dirty="0" err="1"/>
              <a:t>appliances</a:t>
            </a:r>
            <a:r>
              <a:rPr lang="it-IT" sz="1600" dirty="0"/>
              <a:t>  </a:t>
            </a:r>
            <a:r>
              <a:rPr lang="it-IT" sz="1600" dirty="0" err="1" smtClean="0"/>
              <a:t>electronics</a:t>
            </a:r>
            <a:r>
              <a:rPr lang="it-IT" sz="1600" dirty="0" smtClean="0"/>
              <a:t>). </a:t>
            </a:r>
          </a:p>
          <a:p>
            <a:pPr marL="265113" algn="just">
              <a:buClr>
                <a:schemeClr val="tx1"/>
              </a:buClr>
            </a:pPr>
            <a:r>
              <a:rPr lang="it-IT" sz="1600" b="1" i="1" dirty="0" smtClean="0"/>
              <a:t>Digital Technologies </a:t>
            </a:r>
            <a:r>
              <a:rPr lang="it-IT" sz="1600" dirty="0" err="1" smtClean="0"/>
              <a:t>enabling</a:t>
            </a:r>
            <a:r>
              <a:rPr lang="it-IT" sz="1600" dirty="0" smtClean="0"/>
              <a:t> Ariston Digital (WRAP, margherita2000.com and the </a:t>
            </a:r>
            <a:r>
              <a:rPr lang="it-IT" sz="1600" dirty="0" err="1" smtClean="0"/>
              <a:t>other</a:t>
            </a:r>
            <a:r>
              <a:rPr lang="it-IT" sz="1600" dirty="0" smtClean="0"/>
              <a:t> </a:t>
            </a:r>
            <a:r>
              <a:rPr lang="it-IT" sz="1600" dirty="0" err="1" smtClean="0"/>
              <a:t>smart</a:t>
            </a:r>
            <a:r>
              <a:rPr lang="it-IT" sz="1600" dirty="0" smtClean="0"/>
              <a:t> </a:t>
            </a:r>
            <a:r>
              <a:rPr lang="it-IT" sz="1600" dirty="0" err="1" smtClean="0"/>
              <a:t>appliances</a:t>
            </a:r>
            <a:r>
              <a:rPr lang="it-IT" sz="1600" dirty="0" smtClean="0"/>
              <a:t>, </a:t>
            </a:r>
            <a:r>
              <a:rPr lang="it-IT" sz="1600" dirty="0" err="1"/>
              <a:t>L</a:t>
            </a:r>
            <a:r>
              <a:rPr lang="it-IT" sz="1600" dirty="0" err="1" smtClean="0"/>
              <a:t>eon@ardo</a:t>
            </a:r>
            <a:r>
              <a:rPr lang="it-IT" sz="1600" dirty="0" smtClean="0"/>
              <a:t>) </a:t>
            </a:r>
            <a:r>
              <a:rPr lang="it-IT" sz="1600" b="1" i="1" dirty="0" err="1" smtClean="0"/>
              <a:t>not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enough</a:t>
            </a:r>
            <a:r>
              <a:rPr lang="it-IT" sz="1600" b="1" i="1" dirty="0" smtClean="0"/>
              <a:t> </a:t>
            </a:r>
            <a:r>
              <a:rPr lang="it-IT" sz="1600" b="1" dirty="0" smtClean="0"/>
              <a:t>mature</a:t>
            </a:r>
            <a:r>
              <a:rPr lang="it-IT" sz="1600" dirty="0" smtClean="0"/>
              <a:t> for a full </a:t>
            </a:r>
            <a:r>
              <a:rPr lang="it-IT" sz="1600" dirty="0" err="1" smtClean="0"/>
              <a:t>exploitation</a:t>
            </a:r>
            <a:r>
              <a:rPr lang="it-IT" sz="1600" dirty="0" smtClean="0"/>
              <a:t> in the </a:t>
            </a:r>
            <a:r>
              <a:rPr lang="it-IT" sz="1600" b="1" i="1" dirty="0" smtClean="0"/>
              <a:t>mass market</a:t>
            </a:r>
            <a:r>
              <a:rPr lang="it-IT" sz="1600" dirty="0" smtClean="0"/>
              <a:t> </a:t>
            </a:r>
            <a:r>
              <a:rPr lang="it-IT" sz="1600" dirty="0" smtClean="0">
                <a:sym typeface="Wingdings" pitchFamily="2" charset="2"/>
              </a:rPr>
              <a:t> </a:t>
            </a:r>
            <a:r>
              <a:rPr lang="it-IT" sz="1600" dirty="0" err="1" smtClean="0">
                <a:sym typeface="Wingdings" pitchFamily="2" charset="2"/>
              </a:rPr>
              <a:t>partial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b="1" i="1" dirty="0" err="1" smtClean="0">
                <a:sym typeface="Wingdings" pitchFamily="2" charset="2"/>
              </a:rPr>
              <a:t>valorisation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addressed</a:t>
            </a:r>
            <a:r>
              <a:rPr lang="it-IT" sz="1600" dirty="0" smtClean="0">
                <a:sym typeface="Wingdings" pitchFamily="2" charset="2"/>
              </a:rPr>
              <a:t> the </a:t>
            </a:r>
            <a:r>
              <a:rPr lang="it-IT" sz="1600" b="1" i="1" dirty="0" smtClean="0">
                <a:sym typeface="Wingdings" pitchFamily="2" charset="2"/>
              </a:rPr>
              <a:t>USA Appliance Service Business </a:t>
            </a:r>
            <a:r>
              <a:rPr lang="it-IT" sz="1600" dirty="0" smtClean="0">
                <a:sym typeface="Wingdings" pitchFamily="2" charset="2"/>
              </a:rPr>
              <a:t>(WRAP </a:t>
            </a:r>
            <a:r>
              <a:rPr lang="it-IT" sz="1600" dirty="0" err="1" smtClean="0">
                <a:sym typeface="Wingdings" pitchFamily="2" charset="2"/>
              </a:rPr>
              <a:t>technology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sold</a:t>
            </a:r>
            <a:r>
              <a:rPr lang="it-IT" sz="1600" dirty="0" smtClean="0">
                <a:sym typeface="Wingdings" pitchFamily="2" charset="2"/>
              </a:rPr>
              <a:t> to SEARS)</a:t>
            </a:r>
            <a:endParaRPr lang="it-IT" sz="1600" dirty="0"/>
          </a:p>
          <a:p>
            <a:pPr marL="285750" indent="-285750" algn="just">
              <a:buClr>
                <a:schemeClr val="tx1"/>
              </a:buClr>
              <a:buFont typeface="Arial" pitchFamily="34" charset="0"/>
              <a:buChar char="•"/>
            </a:pPr>
            <a:endParaRPr lang="it-IT" sz="1600" dirty="0" smtClean="0"/>
          </a:p>
          <a:p>
            <a:pPr marL="285750" indent="-28575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</a:rPr>
              <a:t>Ansaldo Energia 4.0 </a:t>
            </a:r>
            <a:r>
              <a:rPr lang="it-IT" sz="1600" dirty="0" err="1" smtClean="0"/>
              <a:t>today</a:t>
            </a:r>
            <a:r>
              <a:rPr lang="it-IT" sz="1600" dirty="0" smtClean="0"/>
              <a:t> </a:t>
            </a:r>
            <a:r>
              <a:rPr lang="it-IT" sz="1600" dirty="0" err="1" smtClean="0"/>
              <a:t>leverage</a:t>
            </a:r>
            <a:r>
              <a:rPr lang="it-IT" sz="1600" dirty="0" smtClean="0"/>
              <a:t> on a set of </a:t>
            </a:r>
            <a:r>
              <a:rPr lang="it-IT" sz="1600" b="1" i="1" dirty="0" smtClean="0"/>
              <a:t>mature Digital Technologies </a:t>
            </a:r>
            <a:r>
              <a:rPr lang="it-IT" sz="1600" dirty="0" err="1" smtClean="0"/>
              <a:t>enabling</a:t>
            </a:r>
            <a:r>
              <a:rPr lang="it-IT" sz="1600" dirty="0" smtClean="0"/>
              <a:t> a </a:t>
            </a:r>
            <a:r>
              <a:rPr lang="it-IT" sz="1600" dirty="0" err="1" smtClean="0"/>
              <a:t>wider</a:t>
            </a:r>
            <a:r>
              <a:rPr lang="it-IT" sz="1600" dirty="0" smtClean="0"/>
              <a:t> </a:t>
            </a:r>
            <a:r>
              <a:rPr lang="it-IT" sz="1600" dirty="0" err="1" smtClean="0"/>
              <a:t>application</a:t>
            </a:r>
            <a:r>
              <a:rPr lang="it-IT" sz="1600" dirty="0" smtClean="0"/>
              <a:t> </a:t>
            </a:r>
            <a:r>
              <a:rPr lang="it-IT" sz="1600" dirty="0" err="1" smtClean="0"/>
              <a:t>along</a:t>
            </a:r>
            <a:r>
              <a:rPr lang="it-IT" sz="1600" dirty="0" smtClean="0"/>
              <a:t> </a:t>
            </a:r>
            <a:r>
              <a:rPr lang="it-IT" sz="1600" dirty="0" err="1" smtClean="0"/>
              <a:t>its</a:t>
            </a:r>
            <a:r>
              <a:rPr lang="it-IT" sz="1600" dirty="0" smtClean="0"/>
              <a:t> </a:t>
            </a:r>
            <a:r>
              <a:rPr lang="it-IT" sz="1600" dirty="0" err="1" smtClean="0"/>
              <a:t>whole</a:t>
            </a:r>
            <a:r>
              <a:rPr lang="it-IT" sz="1600" dirty="0" smtClean="0"/>
              <a:t> </a:t>
            </a:r>
            <a:r>
              <a:rPr lang="it-IT" sz="1600" dirty="0" err="1" smtClean="0"/>
              <a:t>value</a:t>
            </a:r>
            <a:r>
              <a:rPr lang="it-IT" sz="1600" dirty="0" smtClean="0"/>
              <a:t> </a:t>
            </a:r>
            <a:r>
              <a:rPr lang="it-IT" sz="1600" dirty="0" err="1" smtClean="0"/>
              <a:t>chain</a:t>
            </a:r>
            <a:r>
              <a:rPr lang="it-IT" sz="1600" dirty="0" smtClean="0"/>
              <a:t>. </a:t>
            </a:r>
          </a:p>
          <a:p>
            <a:pPr marL="265113" algn="just">
              <a:buClr>
                <a:schemeClr val="tx1"/>
              </a:buClr>
            </a:pPr>
            <a:r>
              <a:rPr lang="it-IT" sz="1600" dirty="0" err="1" smtClean="0"/>
              <a:t>Many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innovating</a:t>
            </a:r>
            <a:r>
              <a:rPr lang="it-IT" sz="1600" dirty="0" smtClean="0"/>
              <a:t> 4.0 </a:t>
            </a:r>
            <a:r>
              <a:rPr lang="it-IT" sz="1600" dirty="0" err="1" smtClean="0"/>
              <a:t>applications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</a:t>
            </a:r>
            <a:r>
              <a:rPr lang="it-IT" sz="1600" dirty="0" err="1" smtClean="0"/>
              <a:t>beeing</a:t>
            </a:r>
            <a:r>
              <a:rPr lang="it-IT" sz="1600" dirty="0" smtClean="0"/>
              <a:t> </a:t>
            </a:r>
            <a:r>
              <a:rPr lang="it-IT" sz="1600" dirty="0" err="1" smtClean="0"/>
              <a:t>developed</a:t>
            </a:r>
            <a:r>
              <a:rPr lang="it-IT" sz="1600" dirty="0" smtClean="0"/>
              <a:t> by </a:t>
            </a:r>
            <a:r>
              <a:rPr lang="it-IT" sz="1600" b="1" i="1" dirty="0" err="1"/>
              <a:t>Italian</a:t>
            </a:r>
            <a:r>
              <a:rPr lang="it-IT" sz="1600" b="1" i="1" dirty="0"/>
              <a:t> </a:t>
            </a:r>
            <a:r>
              <a:rPr lang="it-IT" sz="1600" b="1" i="1" dirty="0" smtClean="0"/>
              <a:t>know-how </a:t>
            </a:r>
            <a:r>
              <a:rPr lang="it-IT" sz="1600" b="1" i="1" dirty="0" err="1" smtClean="0"/>
              <a:t>supported</a:t>
            </a:r>
            <a:r>
              <a:rPr lang="it-IT" sz="1600" b="1" i="1" dirty="0" smtClean="0"/>
              <a:t> </a:t>
            </a:r>
            <a:r>
              <a:rPr lang="it-IT" sz="1600" b="1" i="1" dirty="0"/>
              <a:t>by  </a:t>
            </a:r>
            <a:r>
              <a:rPr lang="it-IT" sz="1600" b="1" i="1" dirty="0" err="1"/>
              <a:t>leading</a:t>
            </a:r>
            <a:r>
              <a:rPr lang="it-IT" sz="1600" b="1" i="1" dirty="0"/>
              <a:t> </a:t>
            </a:r>
            <a:r>
              <a:rPr lang="it-IT" sz="1600" b="1" i="1" dirty="0" err="1" smtClean="0"/>
              <a:t>edge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Competence</a:t>
            </a:r>
            <a:r>
              <a:rPr lang="it-IT" sz="1600" b="1" i="1" dirty="0" smtClean="0"/>
              <a:t> Centers </a:t>
            </a:r>
            <a:r>
              <a:rPr lang="it-IT" sz="1600" dirty="0" smtClean="0"/>
              <a:t>(i.e. IIT Genova, Sant’Anna Pisa).</a:t>
            </a:r>
          </a:p>
          <a:p>
            <a:pPr marL="265113" algn="just">
              <a:buClr>
                <a:schemeClr val="tx1"/>
              </a:buClr>
            </a:pPr>
            <a:r>
              <a:rPr lang="it-IT" sz="1600" dirty="0" smtClean="0"/>
              <a:t>The full </a:t>
            </a:r>
            <a:r>
              <a:rPr lang="it-IT" sz="1600" dirty="0" err="1" smtClean="0"/>
              <a:t>potentiality</a:t>
            </a:r>
            <a:r>
              <a:rPr lang="it-IT" sz="1600" dirty="0" smtClean="0"/>
              <a:t> of </a:t>
            </a:r>
            <a:r>
              <a:rPr lang="it-IT" sz="1600" dirty="0" err="1" smtClean="0"/>
              <a:t>application</a:t>
            </a:r>
            <a:r>
              <a:rPr lang="it-IT" sz="1600" dirty="0"/>
              <a:t> </a:t>
            </a:r>
            <a:r>
              <a:rPr lang="it-IT" sz="1600" dirty="0" smtClean="0"/>
              <a:t>of </a:t>
            </a:r>
            <a:r>
              <a:rPr lang="it-IT" sz="1600" b="1" i="1" dirty="0" smtClean="0"/>
              <a:t>Digital </a:t>
            </a:r>
            <a:r>
              <a:rPr lang="it-IT" sz="1600" b="1" i="1" dirty="0"/>
              <a:t>Technology </a:t>
            </a:r>
            <a:r>
              <a:rPr lang="it-IT" sz="1600" dirty="0"/>
              <a:t>can </a:t>
            </a:r>
            <a:r>
              <a:rPr lang="it-IT" sz="1600" dirty="0" err="1" smtClean="0"/>
              <a:t>support</a:t>
            </a:r>
            <a:r>
              <a:rPr lang="it-IT" sz="1600" dirty="0" smtClean="0"/>
              <a:t> Ansaldo Energia to </a:t>
            </a:r>
            <a:r>
              <a:rPr lang="it-IT" sz="1600" b="1" i="1" dirty="0" err="1" smtClean="0"/>
              <a:t>increase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its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competitiveness</a:t>
            </a:r>
            <a:r>
              <a:rPr lang="it-IT" sz="1600" b="1" i="1" dirty="0" smtClean="0"/>
              <a:t> </a:t>
            </a:r>
            <a:r>
              <a:rPr lang="it-IT" sz="1600" dirty="0" smtClean="0"/>
              <a:t>(performance, </a:t>
            </a:r>
            <a:r>
              <a:rPr lang="it-IT" sz="1600" dirty="0" err="1" smtClean="0"/>
              <a:t>quality</a:t>
            </a:r>
            <a:r>
              <a:rPr lang="it-IT" sz="1600" dirty="0" smtClean="0"/>
              <a:t>, </a:t>
            </a:r>
            <a:r>
              <a:rPr lang="it-IT" sz="1600" dirty="0" err="1" smtClean="0"/>
              <a:t>cost</a:t>
            </a:r>
            <a:r>
              <a:rPr lang="it-IT" sz="1600" dirty="0" smtClean="0"/>
              <a:t>, time-to-market)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well</a:t>
            </a:r>
            <a:r>
              <a:rPr lang="it-IT" sz="1600" dirty="0" smtClean="0"/>
              <a:t> to </a:t>
            </a:r>
            <a:r>
              <a:rPr lang="it-IT" sz="1600" dirty="0" err="1" smtClean="0"/>
              <a:t>develop</a:t>
            </a:r>
            <a:r>
              <a:rPr lang="it-IT" sz="1600" dirty="0" smtClean="0"/>
              <a:t> </a:t>
            </a:r>
            <a:r>
              <a:rPr lang="it-IT" sz="1600" b="1" i="1" dirty="0" smtClean="0"/>
              <a:t>new business model </a:t>
            </a:r>
            <a:r>
              <a:rPr lang="it-IT" sz="1600" dirty="0" err="1" smtClean="0"/>
              <a:t>delivering</a:t>
            </a:r>
            <a:r>
              <a:rPr lang="it-IT" sz="1600" dirty="0" smtClean="0"/>
              <a:t> new </a:t>
            </a:r>
            <a:r>
              <a:rPr lang="it-IT" sz="1600" dirty="0" err="1" smtClean="0"/>
              <a:t>added</a:t>
            </a:r>
            <a:r>
              <a:rPr lang="it-IT" sz="1600" dirty="0" smtClean="0"/>
              <a:t> </a:t>
            </a:r>
            <a:r>
              <a:rPr lang="it-IT" sz="1600" dirty="0" err="1" smtClean="0"/>
              <a:t>value</a:t>
            </a:r>
            <a:r>
              <a:rPr lang="it-IT" sz="1600" dirty="0" smtClean="0"/>
              <a:t> </a:t>
            </a:r>
            <a:r>
              <a:rPr lang="it-IT" sz="1600" dirty="0" err="1" smtClean="0"/>
              <a:t>services</a:t>
            </a:r>
            <a:r>
              <a:rPr lang="it-IT" sz="1600" dirty="0" smtClean="0"/>
              <a:t> to </a:t>
            </a:r>
            <a:r>
              <a:rPr lang="it-IT" sz="1600" dirty="0" err="1" smtClean="0"/>
              <a:t>its</a:t>
            </a:r>
            <a:r>
              <a:rPr lang="it-IT" sz="1600" dirty="0" smtClean="0"/>
              <a:t> </a:t>
            </a:r>
            <a:r>
              <a:rPr lang="it-IT" sz="1600" dirty="0" err="1" smtClean="0"/>
              <a:t>customers</a:t>
            </a:r>
            <a:r>
              <a:rPr lang="it-IT" sz="1600" dirty="0" smtClean="0"/>
              <a:t>.</a:t>
            </a:r>
          </a:p>
          <a:p>
            <a:pPr marL="285750" indent="-285750" algn="just">
              <a:buClr>
                <a:schemeClr val="tx1"/>
              </a:buClr>
              <a:buFont typeface="Arial" pitchFamily="34" charset="0"/>
              <a:buChar char="•"/>
            </a:pPr>
            <a:endParaRPr lang="it-IT" sz="1600" b="1" dirty="0">
              <a:solidFill>
                <a:srgbClr val="FF0000"/>
              </a:solidFill>
            </a:endParaRPr>
          </a:p>
          <a:p>
            <a:pPr marL="285750" indent="-28575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b="1" dirty="0" err="1" smtClean="0">
                <a:solidFill>
                  <a:srgbClr val="FF0000"/>
                </a:solidFill>
              </a:rPr>
              <a:t>Role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>
                <a:solidFill>
                  <a:srgbClr val="FF0000"/>
                </a:solidFill>
              </a:rPr>
              <a:t>of </a:t>
            </a:r>
            <a:r>
              <a:rPr lang="it-IT" sz="1600" b="1" dirty="0" err="1">
                <a:solidFill>
                  <a:srgbClr val="FF0000"/>
                </a:solidFill>
              </a:rPr>
              <a:t>visionary</a:t>
            </a:r>
            <a:r>
              <a:rPr lang="it-IT" sz="1600" b="1" dirty="0">
                <a:solidFill>
                  <a:srgbClr val="FF0000"/>
                </a:solidFill>
              </a:rPr>
              <a:t> and </a:t>
            </a:r>
            <a:r>
              <a:rPr lang="it-IT" sz="1600" b="1" dirty="0" err="1">
                <a:solidFill>
                  <a:srgbClr val="FF0000"/>
                </a:solidFill>
              </a:rPr>
              <a:t>charismatic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leaders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/>
              <a:t>(V</a:t>
            </a:r>
            <a:r>
              <a:rPr lang="it-IT" sz="1600" dirty="0"/>
              <a:t>. Merloni and F. Caio 20 </a:t>
            </a:r>
            <a:r>
              <a:rPr lang="it-IT" sz="1600" dirty="0" err="1"/>
              <a:t>years</a:t>
            </a:r>
            <a:r>
              <a:rPr lang="it-IT" sz="1600" dirty="0"/>
              <a:t> ago; G. Zampini </a:t>
            </a:r>
            <a:r>
              <a:rPr lang="it-IT" sz="1600" dirty="0" err="1"/>
              <a:t>today</a:t>
            </a:r>
            <a:r>
              <a:rPr lang="it-IT" sz="1600" dirty="0"/>
              <a:t>)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well</a:t>
            </a:r>
            <a:r>
              <a:rPr lang="it-IT" sz="1600" dirty="0" smtClean="0"/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change</a:t>
            </a:r>
            <a:r>
              <a:rPr lang="it-IT" sz="1600" b="1" dirty="0" smtClean="0">
                <a:solidFill>
                  <a:srgbClr val="FF0000"/>
                </a:solidFill>
              </a:rPr>
              <a:t> and </a:t>
            </a:r>
            <a:r>
              <a:rPr lang="it-IT" sz="1600" b="1" dirty="0" err="1" smtClean="0">
                <a:solidFill>
                  <a:srgbClr val="FF0000"/>
                </a:solidFill>
              </a:rPr>
              <a:t>digital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skills</a:t>
            </a:r>
            <a:r>
              <a:rPr lang="it-IT" sz="1600" b="1" dirty="0" smtClean="0">
                <a:solidFill>
                  <a:srgbClr val="FF0000"/>
                </a:solidFill>
              </a:rPr>
              <a:t> gap</a:t>
            </a:r>
            <a:r>
              <a:rPr lang="it-IT" sz="1600" dirty="0" smtClean="0"/>
              <a:t> management are </a:t>
            </a:r>
            <a:r>
              <a:rPr lang="it-IT" sz="1600" b="1" i="1" dirty="0" err="1" smtClean="0"/>
              <a:t>key</a:t>
            </a:r>
            <a:r>
              <a:rPr lang="it-IT" sz="1600" b="1" i="1" dirty="0" smtClean="0"/>
              <a:t> </a:t>
            </a:r>
            <a:r>
              <a:rPr lang="it-IT" sz="1600" b="1" i="1" dirty="0" err="1"/>
              <a:t>factors</a:t>
            </a:r>
            <a:r>
              <a:rPr lang="it-IT" sz="1600" b="1" i="1" dirty="0"/>
              <a:t> of success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063709"/>
            <a:ext cx="8820472" cy="461635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FF0000"/>
                </a:solidFill>
              </a:rPr>
              <a:t>Industry 4.0 is an evolution and not </a:t>
            </a:r>
            <a:r>
              <a:rPr lang="en-US" sz="2400" b="1" i="1" dirty="0">
                <a:solidFill>
                  <a:srgbClr val="FF0000"/>
                </a:solidFill>
              </a:rPr>
              <a:t>a revolution </a:t>
            </a:r>
            <a:r>
              <a:rPr lang="en-US" sz="2400" b="1" i="1" dirty="0" smtClean="0">
                <a:solidFill>
                  <a:srgbClr val="FF0000"/>
                </a:solidFill>
              </a:rPr>
              <a:t>in </a:t>
            </a:r>
            <a:r>
              <a:rPr lang="en-US" sz="2400" b="1" i="1" dirty="0">
                <a:solidFill>
                  <a:srgbClr val="FF0000"/>
                </a:solidFill>
              </a:rPr>
              <a:t>AEN 4.0 vision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0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71"/>
    </mc:Choice>
    <mc:Fallback xmlns="">
      <p:transition spd="slow" advTm="61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 action="ppaction://hlinkfile"/>
          </p:cNvPr>
          <p:cNvSpPr txBox="1"/>
          <p:nvPr/>
        </p:nvSpPr>
        <p:spPr>
          <a:xfrm>
            <a:off x="1835696" y="1916832"/>
            <a:ext cx="6657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solidFill>
                  <a:srgbClr val="FF0000"/>
                </a:solidFill>
              </a:rPr>
              <a:t>Technology </a:t>
            </a:r>
            <a:r>
              <a:rPr lang="it-IT" sz="4000" b="1" i="1" dirty="0" err="1" smtClean="0">
                <a:solidFill>
                  <a:srgbClr val="FF0000"/>
                </a:solidFill>
              </a:rPr>
              <a:t>is</a:t>
            </a:r>
            <a:r>
              <a:rPr lang="it-IT" sz="4000" b="1" i="1" dirty="0" smtClean="0">
                <a:solidFill>
                  <a:srgbClr val="FF0000"/>
                </a:solidFill>
              </a:rPr>
              <a:t> </a:t>
            </a:r>
            <a:r>
              <a:rPr lang="it-IT" sz="4000" b="1" i="1" dirty="0" err="1" smtClean="0">
                <a:solidFill>
                  <a:srgbClr val="FF0000"/>
                </a:solidFill>
              </a:rPr>
              <a:t>not</a:t>
            </a:r>
            <a:r>
              <a:rPr lang="it-IT" sz="4000" b="1" i="1" dirty="0" smtClean="0">
                <a:solidFill>
                  <a:srgbClr val="FF0000"/>
                </a:solidFill>
              </a:rPr>
              <a:t> a gadget !!!!</a:t>
            </a:r>
            <a:endParaRPr lang="it-IT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bject 194"/>
          <p:cNvSpPr txBox="1">
            <a:spLocks noGrp="1"/>
          </p:cNvSpPr>
          <p:nvPr>
            <p:ph type="title"/>
          </p:nvPr>
        </p:nvSpPr>
        <p:spPr>
          <a:xfrm>
            <a:off x="3347866" y="332656"/>
            <a:ext cx="241184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9"/>
            <a:r>
              <a:rPr lang="it-IT" spc="-4" dirty="0"/>
              <a:t>AGENDA</a:t>
            </a:r>
            <a:endParaRPr spc="-4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71600" y="1628800"/>
            <a:ext cx="7416824" cy="304698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marL="285684" indent="-285684">
              <a:buFont typeface="Arial" pitchFamily="34" charset="0"/>
              <a:buChar char="•"/>
            </a:pPr>
            <a:r>
              <a:rPr lang="it-IT" sz="3200" dirty="0"/>
              <a:t>20 </a:t>
            </a:r>
            <a:r>
              <a:rPr lang="it-IT" sz="3200" dirty="0" err="1"/>
              <a:t>Years</a:t>
            </a:r>
            <a:r>
              <a:rPr lang="it-IT" sz="3200" dirty="0"/>
              <a:t> Ago: Ariston Digital</a:t>
            </a:r>
          </a:p>
          <a:p>
            <a:pPr marL="285684" indent="-285684">
              <a:buFont typeface="Arial" pitchFamily="34" charset="0"/>
              <a:buChar char="•"/>
            </a:pPr>
            <a:endParaRPr lang="it-IT" sz="3200" dirty="0"/>
          </a:p>
          <a:p>
            <a:pPr marL="285684" indent="-285684">
              <a:buFont typeface="Arial" pitchFamily="34" charset="0"/>
              <a:buChar char="•"/>
            </a:pPr>
            <a:r>
              <a:rPr lang="it-IT" sz="3200" dirty="0" err="1"/>
              <a:t>Today</a:t>
            </a:r>
            <a:r>
              <a:rPr lang="it-IT" sz="3200" dirty="0"/>
              <a:t>: Ansaldo 4.0</a:t>
            </a:r>
          </a:p>
          <a:p>
            <a:pPr marL="285684" indent="-285684">
              <a:buFont typeface="Arial" pitchFamily="34" charset="0"/>
              <a:buChar char="•"/>
            </a:pPr>
            <a:endParaRPr lang="it-IT" sz="3200" dirty="0"/>
          </a:p>
          <a:p>
            <a:pPr marL="285684" indent="-285684">
              <a:buFont typeface="Arial" pitchFamily="34" charset="0"/>
              <a:buChar char="•"/>
            </a:pPr>
            <a:r>
              <a:rPr lang="it-IT" sz="3200" dirty="0"/>
              <a:t>New And </a:t>
            </a:r>
            <a:r>
              <a:rPr lang="it-IT" sz="3200" dirty="0" err="1"/>
              <a:t>Old</a:t>
            </a:r>
            <a:r>
              <a:rPr lang="it-IT" sz="3200" dirty="0"/>
              <a:t> Internet of </a:t>
            </a:r>
            <a:r>
              <a:rPr lang="it-IT" sz="3200" dirty="0" err="1" smtClean="0"/>
              <a:t>Things</a:t>
            </a:r>
            <a:r>
              <a:rPr lang="it-IT" sz="3200" dirty="0"/>
              <a:t>: </a:t>
            </a:r>
            <a:r>
              <a:rPr lang="it-IT" sz="3200" dirty="0" err="1"/>
              <a:t>Key</a:t>
            </a:r>
            <a:r>
              <a:rPr lang="it-IT" sz="3200" dirty="0"/>
              <a:t> </a:t>
            </a:r>
            <a:r>
              <a:rPr lang="it-IT" sz="3200" dirty="0" err="1"/>
              <a:t>Similarities</a:t>
            </a:r>
            <a:r>
              <a:rPr lang="it-IT" sz="3200" dirty="0"/>
              <a:t> and </a:t>
            </a:r>
            <a:r>
              <a:rPr lang="it-IT" sz="3200" dirty="0" err="1"/>
              <a:t>Differences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5621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6"/>
    </mc:Choice>
    <mc:Fallback xmlns="">
      <p:transition spd="slow" advTm="37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bject 194"/>
          <p:cNvSpPr txBox="1">
            <a:spLocks noGrp="1"/>
          </p:cNvSpPr>
          <p:nvPr>
            <p:ph type="title"/>
          </p:nvPr>
        </p:nvSpPr>
        <p:spPr>
          <a:xfrm>
            <a:off x="3347866" y="332656"/>
            <a:ext cx="241184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9"/>
            <a:r>
              <a:rPr lang="it-IT" spc="-4" dirty="0"/>
              <a:t>AGENDA</a:t>
            </a:r>
            <a:endParaRPr spc="-4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71600" y="1628800"/>
            <a:ext cx="7416824" cy="304698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marL="285684" indent="-285684">
              <a:buFont typeface="Arial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20 </a:t>
            </a:r>
            <a:r>
              <a:rPr lang="it-IT" sz="3200" b="1" dirty="0" err="1">
                <a:solidFill>
                  <a:srgbClr val="FF0000"/>
                </a:solidFill>
              </a:rPr>
              <a:t>Years</a:t>
            </a:r>
            <a:r>
              <a:rPr lang="it-IT" sz="3200" b="1" dirty="0">
                <a:solidFill>
                  <a:srgbClr val="FF0000"/>
                </a:solidFill>
              </a:rPr>
              <a:t> Ago: Ariston Digital</a:t>
            </a:r>
          </a:p>
          <a:p>
            <a:pPr marL="285684" indent="-285684">
              <a:buFont typeface="Arial" pitchFamily="34" charset="0"/>
              <a:buChar char="•"/>
            </a:pPr>
            <a:endParaRPr lang="it-IT" sz="3200" dirty="0"/>
          </a:p>
          <a:p>
            <a:pPr marL="285684" indent="-285684">
              <a:buFont typeface="Arial" pitchFamily="34" charset="0"/>
              <a:buChar char="•"/>
            </a:pPr>
            <a:r>
              <a:rPr lang="it-IT" sz="3200" dirty="0" err="1"/>
              <a:t>Today</a:t>
            </a:r>
            <a:r>
              <a:rPr lang="it-IT" sz="3200" dirty="0"/>
              <a:t>: Ansaldo 4.0</a:t>
            </a:r>
          </a:p>
          <a:p>
            <a:pPr marL="285684" indent="-285684">
              <a:buFont typeface="Arial" pitchFamily="34" charset="0"/>
              <a:buChar char="•"/>
            </a:pPr>
            <a:endParaRPr lang="it-IT" sz="3200" dirty="0"/>
          </a:p>
          <a:p>
            <a:pPr marL="285684" indent="-285684">
              <a:buFont typeface="Arial" pitchFamily="34" charset="0"/>
              <a:buChar char="•"/>
            </a:pPr>
            <a:r>
              <a:rPr lang="it-IT" sz="3200" dirty="0"/>
              <a:t>New And </a:t>
            </a:r>
            <a:r>
              <a:rPr lang="it-IT" sz="3200" dirty="0" err="1"/>
              <a:t>Old</a:t>
            </a:r>
            <a:r>
              <a:rPr lang="it-IT" sz="3200" dirty="0"/>
              <a:t> Internet of </a:t>
            </a:r>
            <a:r>
              <a:rPr lang="it-IT" sz="3200" dirty="0" err="1" smtClean="0"/>
              <a:t>Things</a:t>
            </a:r>
            <a:r>
              <a:rPr lang="it-IT" sz="3200" dirty="0" smtClean="0"/>
              <a:t>: </a:t>
            </a:r>
            <a:r>
              <a:rPr lang="it-IT" sz="3200" dirty="0" err="1"/>
              <a:t>Key</a:t>
            </a:r>
            <a:r>
              <a:rPr lang="it-IT" sz="3200" dirty="0"/>
              <a:t> </a:t>
            </a:r>
            <a:r>
              <a:rPr lang="it-IT" sz="3200" dirty="0" err="1"/>
              <a:t>Similarities</a:t>
            </a:r>
            <a:r>
              <a:rPr lang="it-IT" sz="3200" dirty="0"/>
              <a:t> and </a:t>
            </a:r>
            <a:r>
              <a:rPr lang="it-IT" sz="3200" dirty="0" err="1"/>
              <a:t>Differences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889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"/>
    </mc:Choice>
    <mc:Fallback xmlns="">
      <p:transition spd="slow" advTm="24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67" y="116632"/>
            <a:ext cx="43148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34" y="846155"/>
            <a:ext cx="2245867" cy="337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66" y="3972273"/>
            <a:ext cx="2481063" cy="24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99" y="4332315"/>
            <a:ext cx="2016224" cy="49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0" y="5658245"/>
            <a:ext cx="1855093" cy="50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31" y="4332314"/>
            <a:ext cx="1684040" cy="58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25" y="5203969"/>
            <a:ext cx="2381895" cy="8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335084" y="159027"/>
            <a:ext cx="822403" cy="457381"/>
          </a:xfrm>
          <a:prstGeom prst="rect">
            <a:avLst/>
          </a:prstGeom>
          <a:noFill/>
        </p:spPr>
        <p:txBody>
          <a:bodyPr wrap="none" lIns="91409" tIns="45705" rIns="91409" bIns="45705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1997</a:t>
            </a:r>
          </a:p>
        </p:txBody>
      </p:sp>
      <p:pic>
        <p:nvPicPr>
          <p:cNvPr id="2052" name="Picture 4" descr="https://upload.wikimedia.org/wikipedia/commons/9/95/VittorioMerloni_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57" y="840532"/>
            <a:ext cx="2836567" cy="33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1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6"/>
    </mc:Choice>
    <mc:Fallback xmlns="">
      <p:transition spd="slow" advTm="12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67" y="116632"/>
            <a:ext cx="43148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335084" y="159027"/>
            <a:ext cx="822403" cy="457381"/>
          </a:xfrm>
          <a:prstGeom prst="rect">
            <a:avLst/>
          </a:prstGeom>
          <a:noFill/>
        </p:spPr>
        <p:txBody>
          <a:bodyPr wrap="none" lIns="91409" tIns="45705" rIns="91409" bIns="45705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1997</a:t>
            </a:r>
          </a:p>
        </p:txBody>
      </p:sp>
      <p:sp>
        <p:nvSpPr>
          <p:cNvPr id="3" name="CasellaDiTesto 2">
            <a:hlinkClick r:id="" action="ppaction://noaction"/>
          </p:cNvPr>
          <p:cNvSpPr txBox="1"/>
          <p:nvPr/>
        </p:nvSpPr>
        <p:spPr>
          <a:xfrm>
            <a:off x="539552" y="1268760"/>
            <a:ext cx="802783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MARKET SCENARIO:  INCREASING COMPETITIVENESS</a:t>
            </a:r>
          </a:p>
          <a:p>
            <a:pPr marL="742799" lvl="1" indent="-285750">
              <a:buFont typeface="Wingdings" pitchFamily="2" charset="2"/>
              <a:buChar char="è"/>
            </a:pPr>
            <a:r>
              <a:rPr lang="it-IT" sz="2000" dirty="0" smtClean="0">
                <a:sym typeface="Wingdings" pitchFamily="2" charset="2"/>
              </a:rPr>
              <a:t>MANUFACTURERS: OEM vs NO NAMES</a:t>
            </a:r>
          </a:p>
          <a:p>
            <a:pPr marL="742799" lvl="1" indent="-285750">
              <a:buFont typeface="Wingdings" pitchFamily="2" charset="2"/>
              <a:buChar char="è"/>
            </a:pPr>
            <a:r>
              <a:rPr lang="it-IT" sz="2000" dirty="0" smtClean="0">
                <a:sym typeface="Wingdings" pitchFamily="2" charset="2"/>
              </a:rPr>
              <a:t>CHANNELS: GDO PRICING PRESSURE AND CUSTOMERS’ OWNERSHIP</a:t>
            </a:r>
          </a:p>
          <a:p>
            <a:pPr marL="742799" lvl="1" indent="-285750">
              <a:buFont typeface="Wingdings" pitchFamily="2" charset="2"/>
              <a:buChar char="è"/>
            </a:pPr>
            <a:r>
              <a:rPr lang="it-IT" sz="2000" dirty="0" smtClean="0">
                <a:sym typeface="Wingdings" pitchFamily="2" charset="2"/>
              </a:rPr>
              <a:t>CUSTOMERS: MORE VALUE FOR LESS MONEY</a:t>
            </a:r>
          </a:p>
          <a:p>
            <a:pPr marL="742799" lvl="1" indent="-285750">
              <a:buFont typeface="Wingdings" pitchFamily="2" charset="2"/>
              <a:buChar char="è"/>
            </a:pPr>
            <a:endParaRPr lang="it-IT" dirty="0"/>
          </a:p>
        </p:txBody>
      </p:sp>
      <p:sp>
        <p:nvSpPr>
          <p:cNvPr id="12" name="CasellaDiTesto 11">
            <a:hlinkClick r:id="" action="ppaction://noaction"/>
          </p:cNvPr>
          <p:cNvSpPr txBox="1"/>
          <p:nvPr/>
        </p:nvSpPr>
        <p:spPr>
          <a:xfrm>
            <a:off x="619542" y="3083153"/>
            <a:ext cx="56747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NEW DIGITAL TECHNOLOGIES SCENARIO:</a:t>
            </a:r>
          </a:p>
          <a:p>
            <a:pPr marL="742799" lvl="1" indent="-285750">
              <a:buFont typeface="Wingdings" pitchFamily="2" charset="2"/>
              <a:buChar char="è"/>
            </a:pPr>
            <a:r>
              <a:rPr lang="it-IT" sz="2000" dirty="0" smtClean="0">
                <a:sym typeface="Wingdings" pitchFamily="2" charset="2"/>
              </a:rPr>
              <a:t>INTERNET (OF THING)</a:t>
            </a:r>
          </a:p>
          <a:p>
            <a:pPr marL="742799" lvl="1" indent="-285750">
              <a:buFont typeface="Wingdings" pitchFamily="2" charset="2"/>
              <a:buChar char="è"/>
            </a:pPr>
            <a:r>
              <a:rPr lang="it-IT" sz="2000" dirty="0" smtClean="0">
                <a:sym typeface="Wingdings" pitchFamily="2" charset="2"/>
              </a:rPr>
              <a:t>COMMUNICATIONS (BY POWER LINE)</a:t>
            </a:r>
          </a:p>
          <a:p>
            <a:pPr marL="742799" lvl="1" indent="-285750">
              <a:buFont typeface="Wingdings" pitchFamily="2" charset="2"/>
              <a:buChar char="è"/>
            </a:pPr>
            <a:r>
              <a:rPr lang="it-IT" sz="2000" dirty="0" smtClean="0"/>
              <a:t>ENABLERS OF </a:t>
            </a:r>
            <a:r>
              <a:rPr lang="it-IT" sz="2000" dirty="0" smtClean="0">
                <a:sym typeface="Wingdings" pitchFamily="2" charset="2"/>
              </a:rPr>
              <a:t>NEW ADDED </a:t>
            </a:r>
            <a:r>
              <a:rPr lang="it-IT" sz="2000" dirty="0" smtClean="0"/>
              <a:t>VALUE SERVICES</a:t>
            </a:r>
            <a:endParaRPr lang="it-IT" sz="2000" dirty="0"/>
          </a:p>
        </p:txBody>
      </p:sp>
      <p:sp>
        <p:nvSpPr>
          <p:cNvPr id="13" name="CasellaDiTesto 12">
            <a:hlinkClick r:id="" action="ppaction://noaction"/>
          </p:cNvPr>
          <p:cNvSpPr txBox="1"/>
          <p:nvPr/>
        </p:nvSpPr>
        <p:spPr>
          <a:xfrm>
            <a:off x="827156" y="5013176"/>
            <a:ext cx="7740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ARISTON DIGITAL:</a:t>
            </a:r>
          </a:p>
          <a:p>
            <a:pPr marL="742799" lvl="1" indent="-285750">
              <a:buFont typeface="Wingdings" pitchFamily="2" charset="2"/>
              <a:buChar char="è"/>
            </a:pPr>
            <a:r>
              <a:rPr lang="it-IT" sz="2000" dirty="0" smtClean="0">
                <a:sym typeface="Wingdings" pitchFamily="2" charset="2"/>
              </a:rPr>
              <a:t>INTEGRATED PRODUCT + SERVICE VALUE PROPOSITION ENABLED BY THE DIGITAL TECHNOLOGY</a:t>
            </a:r>
            <a:endParaRPr lang="it-IT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"/>
    </mc:Choice>
    <mc:Fallback xmlns="">
      <p:transition spd="slow" advTm="4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67" y="44624"/>
            <a:ext cx="43148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2"/>
          <p:cNvSpPr/>
          <p:nvPr/>
        </p:nvSpPr>
        <p:spPr>
          <a:xfrm>
            <a:off x="2274709" y="5586857"/>
            <a:ext cx="1566672" cy="268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3378466" y="3732148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/>
          <p:nvPr/>
        </p:nvSpPr>
        <p:spPr>
          <a:xfrm>
            <a:off x="1143520" y="1662557"/>
            <a:ext cx="0" cy="2057400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0"/>
                </a:moveTo>
                <a:lnTo>
                  <a:pt x="0" y="205740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1143139" y="3719576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20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/>
          <p:cNvSpPr/>
          <p:nvPr/>
        </p:nvSpPr>
        <p:spPr>
          <a:xfrm>
            <a:off x="838339" y="1033906"/>
            <a:ext cx="518159" cy="628650"/>
          </a:xfrm>
          <a:custGeom>
            <a:avLst/>
            <a:gdLst/>
            <a:ahLst/>
            <a:cxnLst/>
            <a:rect l="l" t="t" r="r" b="b"/>
            <a:pathLst>
              <a:path w="518159" h="628650">
                <a:moveTo>
                  <a:pt x="518159" y="563880"/>
                </a:moveTo>
                <a:lnTo>
                  <a:pt x="518159" y="64770"/>
                </a:lnTo>
                <a:lnTo>
                  <a:pt x="513076" y="39540"/>
                </a:lnTo>
                <a:lnTo>
                  <a:pt x="499205" y="18954"/>
                </a:lnTo>
                <a:lnTo>
                  <a:pt x="478619" y="5083"/>
                </a:lnTo>
                <a:lnTo>
                  <a:pt x="453390" y="0"/>
                </a:lnTo>
                <a:lnTo>
                  <a:pt x="64769" y="0"/>
                </a:lnTo>
                <a:lnTo>
                  <a:pt x="39540" y="5083"/>
                </a:lnTo>
                <a:lnTo>
                  <a:pt x="18954" y="18954"/>
                </a:lnTo>
                <a:lnTo>
                  <a:pt x="5083" y="39540"/>
                </a:lnTo>
                <a:lnTo>
                  <a:pt x="0" y="64770"/>
                </a:lnTo>
                <a:lnTo>
                  <a:pt x="0" y="563880"/>
                </a:lnTo>
                <a:lnTo>
                  <a:pt x="5083" y="589109"/>
                </a:lnTo>
                <a:lnTo>
                  <a:pt x="18954" y="609695"/>
                </a:lnTo>
                <a:lnTo>
                  <a:pt x="39540" y="623566"/>
                </a:lnTo>
                <a:lnTo>
                  <a:pt x="64770" y="628650"/>
                </a:lnTo>
                <a:lnTo>
                  <a:pt x="453390" y="628650"/>
                </a:lnTo>
                <a:lnTo>
                  <a:pt x="478619" y="623566"/>
                </a:lnTo>
                <a:lnTo>
                  <a:pt x="499205" y="609695"/>
                </a:lnTo>
                <a:lnTo>
                  <a:pt x="513076" y="589109"/>
                </a:lnTo>
                <a:lnTo>
                  <a:pt x="518159" y="563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832243" y="1027810"/>
            <a:ext cx="530860" cy="641350"/>
          </a:xfrm>
          <a:custGeom>
            <a:avLst/>
            <a:gdLst/>
            <a:ahLst/>
            <a:cxnLst/>
            <a:rect l="l" t="t" r="r" b="b"/>
            <a:pathLst>
              <a:path w="530860" h="641350">
                <a:moveTo>
                  <a:pt x="530352" y="576833"/>
                </a:moveTo>
                <a:lnTo>
                  <a:pt x="530352" y="70103"/>
                </a:lnTo>
                <a:lnTo>
                  <a:pt x="528828" y="56387"/>
                </a:lnTo>
                <a:lnTo>
                  <a:pt x="520999" y="35374"/>
                </a:lnTo>
                <a:lnTo>
                  <a:pt x="506810" y="18035"/>
                </a:lnTo>
                <a:lnTo>
                  <a:pt x="488010" y="5776"/>
                </a:lnTo>
                <a:lnTo>
                  <a:pt x="466344" y="0"/>
                </a:lnTo>
                <a:lnTo>
                  <a:pt x="70866" y="0"/>
                </a:lnTo>
                <a:lnTo>
                  <a:pt x="28975" y="13673"/>
                </a:lnTo>
                <a:lnTo>
                  <a:pt x="3047" y="49529"/>
                </a:lnTo>
                <a:lnTo>
                  <a:pt x="761" y="64007"/>
                </a:lnTo>
                <a:lnTo>
                  <a:pt x="0" y="70865"/>
                </a:lnTo>
                <a:lnTo>
                  <a:pt x="0" y="569975"/>
                </a:lnTo>
                <a:lnTo>
                  <a:pt x="12954" y="610504"/>
                </a:lnTo>
                <a:lnTo>
                  <a:pt x="12954" y="64007"/>
                </a:lnTo>
                <a:lnTo>
                  <a:pt x="13716" y="58673"/>
                </a:lnTo>
                <a:lnTo>
                  <a:pt x="15240" y="53339"/>
                </a:lnTo>
                <a:lnTo>
                  <a:pt x="19811" y="42671"/>
                </a:lnTo>
                <a:lnTo>
                  <a:pt x="22859" y="38099"/>
                </a:lnTo>
                <a:lnTo>
                  <a:pt x="26670" y="33527"/>
                </a:lnTo>
                <a:lnTo>
                  <a:pt x="29718" y="28955"/>
                </a:lnTo>
                <a:lnTo>
                  <a:pt x="70866" y="12284"/>
                </a:lnTo>
                <a:lnTo>
                  <a:pt x="459486" y="12191"/>
                </a:lnTo>
                <a:lnTo>
                  <a:pt x="471678" y="13715"/>
                </a:lnTo>
                <a:lnTo>
                  <a:pt x="488871" y="20225"/>
                </a:lnTo>
                <a:lnTo>
                  <a:pt x="502772" y="31842"/>
                </a:lnTo>
                <a:lnTo>
                  <a:pt x="512556" y="47159"/>
                </a:lnTo>
                <a:lnTo>
                  <a:pt x="517398" y="64769"/>
                </a:lnTo>
                <a:lnTo>
                  <a:pt x="517398" y="609386"/>
                </a:lnTo>
                <a:lnTo>
                  <a:pt x="524213" y="598775"/>
                </a:lnTo>
                <a:lnTo>
                  <a:pt x="530352" y="576833"/>
                </a:lnTo>
                <a:close/>
              </a:path>
              <a:path w="530860" h="641350">
                <a:moveTo>
                  <a:pt x="517398" y="609386"/>
                </a:moveTo>
                <a:lnTo>
                  <a:pt x="517398" y="576071"/>
                </a:lnTo>
                <a:lnTo>
                  <a:pt x="516636" y="582167"/>
                </a:lnTo>
                <a:lnTo>
                  <a:pt x="509627" y="599513"/>
                </a:lnTo>
                <a:lnTo>
                  <a:pt x="464820" y="627887"/>
                </a:lnTo>
                <a:lnTo>
                  <a:pt x="70866" y="628649"/>
                </a:lnTo>
                <a:lnTo>
                  <a:pt x="51874" y="624964"/>
                </a:lnTo>
                <a:lnTo>
                  <a:pt x="15240" y="586739"/>
                </a:lnTo>
                <a:lnTo>
                  <a:pt x="12954" y="575309"/>
                </a:lnTo>
                <a:lnTo>
                  <a:pt x="12954" y="610504"/>
                </a:lnTo>
                <a:lnTo>
                  <a:pt x="14430" y="612743"/>
                </a:lnTo>
                <a:lnTo>
                  <a:pt x="19336" y="618372"/>
                </a:lnTo>
                <a:lnTo>
                  <a:pt x="25908" y="624839"/>
                </a:lnTo>
                <a:lnTo>
                  <a:pt x="32004" y="628649"/>
                </a:lnTo>
                <a:lnTo>
                  <a:pt x="37338" y="632459"/>
                </a:lnTo>
                <a:lnTo>
                  <a:pt x="43434" y="635507"/>
                </a:lnTo>
                <a:lnTo>
                  <a:pt x="50292" y="637793"/>
                </a:lnTo>
                <a:lnTo>
                  <a:pt x="64008" y="640841"/>
                </a:lnTo>
                <a:lnTo>
                  <a:pt x="467106" y="640841"/>
                </a:lnTo>
                <a:lnTo>
                  <a:pt x="473964" y="639317"/>
                </a:lnTo>
                <a:lnTo>
                  <a:pt x="495190" y="631442"/>
                </a:lnTo>
                <a:lnTo>
                  <a:pt x="512216" y="617453"/>
                </a:lnTo>
                <a:lnTo>
                  <a:pt x="517398" y="609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922921" y="1115441"/>
            <a:ext cx="350520" cy="241300"/>
          </a:xfrm>
          <a:custGeom>
            <a:avLst/>
            <a:gdLst/>
            <a:ahLst/>
            <a:cxnLst/>
            <a:rect l="l" t="t" r="r" b="b"/>
            <a:pathLst>
              <a:path w="350519" h="241300">
                <a:moveTo>
                  <a:pt x="0" y="0"/>
                </a:moveTo>
                <a:lnTo>
                  <a:pt x="0" y="240792"/>
                </a:lnTo>
                <a:lnTo>
                  <a:pt x="350519" y="240792"/>
                </a:lnTo>
                <a:lnTo>
                  <a:pt x="3505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916825" y="1109344"/>
            <a:ext cx="363220" cy="253365"/>
          </a:xfrm>
          <a:custGeom>
            <a:avLst/>
            <a:gdLst/>
            <a:ahLst/>
            <a:cxnLst/>
            <a:rect l="l" t="t" r="r" b="b"/>
            <a:pathLst>
              <a:path w="363219" h="253365">
                <a:moveTo>
                  <a:pt x="362712" y="252984"/>
                </a:moveTo>
                <a:lnTo>
                  <a:pt x="362712" y="0"/>
                </a:lnTo>
                <a:lnTo>
                  <a:pt x="0" y="0"/>
                </a:lnTo>
                <a:lnTo>
                  <a:pt x="0" y="252984"/>
                </a:lnTo>
                <a:lnTo>
                  <a:pt x="6095" y="252984"/>
                </a:lnTo>
                <a:lnTo>
                  <a:pt x="6095" y="12954"/>
                </a:lnTo>
                <a:lnTo>
                  <a:pt x="12192" y="6096"/>
                </a:lnTo>
                <a:lnTo>
                  <a:pt x="12192" y="12954"/>
                </a:lnTo>
                <a:lnTo>
                  <a:pt x="349757" y="12954"/>
                </a:lnTo>
                <a:lnTo>
                  <a:pt x="349757" y="6096"/>
                </a:lnTo>
                <a:lnTo>
                  <a:pt x="356615" y="12954"/>
                </a:lnTo>
                <a:lnTo>
                  <a:pt x="356615" y="252984"/>
                </a:lnTo>
                <a:lnTo>
                  <a:pt x="362712" y="252984"/>
                </a:lnTo>
                <a:close/>
              </a:path>
              <a:path w="363219" h="253365">
                <a:moveTo>
                  <a:pt x="12192" y="12954"/>
                </a:moveTo>
                <a:lnTo>
                  <a:pt x="12192" y="6096"/>
                </a:lnTo>
                <a:lnTo>
                  <a:pt x="6095" y="12954"/>
                </a:lnTo>
                <a:lnTo>
                  <a:pt x="12192" y="12954"/>
                </a:lnTo>
                <a:close/>
              </a:path>
              <a:path w="363219" h="253365">
                <a:moveTo>
                  <a:pt x="12192" y="240792"/>
                </a:moveTo>
                <a:lnTo>
                  <a:pt x="12192" y="12954"/>
                </a:lnTo>
                <a:lnTo>
                  <a:pt x="6095" y="12954"/>
                </a:lnTo>
                <a:lnTo>
                  <a:pt x="6095" y="240792"/>
                </a:lnTo>
                <a:lnTo>
                  <a:pt x="12192" y="240792"/>
                </a:lnTo>
                <a:close/>
              </a:path>
              <a:path w="363219" h="253365">
                <a:moveTo>
                  <a:pt x="356615" y="240792"/>
                </a:moveTo>
                <a:lnTo>
                  <a:pt x="6095" y="240792"/>
                </a:lnTo>
                <a:lnTo>
                  <a:pt x="12192" y="246888"/>
                </a:lnTo>
                <a:lnTo>
                  <a:pt x="12192" y="252984"/>
                </a:lnTo>
                <a:lnTo>
                  <a:pt x="349757" y="252984"/>
                </a:lnTo>
                <a:lnTo>
                  <a:pt x="349757" y="246888"/>
                </a:lnTo>
                <a:lnTo>
                  <a:pt x="356615" y="240792"/>
                </a:lnTo>
                <a:close/>
              </a:path>
              <a:path w="363219" h="253365">
                <a:moveTo>
                  <a:pt x="12192" y="252984"/>
                </a:moveTo>
                <a:lnTo>
                  <a:pt x="12192" y="246888"/>
                </a:lnTo>
                <a:lnTo>
                  <a:pt x="6095" y="240792"/>
                </a:lnTo>
                <a:lnTo>
                  <a:pt x="6095" y="252984"/>
                </a:lnTo>
                <a:lnTo>
                  <a:pt x="12192" y="252984"/>
                </a:lnTo>
                <a:close/>
              </a:path>
              <a:path w="363219" h="253365">
                <a:moveTo>
                  <a:pt x="356615" y="12954"/>
                </a:moveTo>
                <a:lnTo>
                  <a:pt x="349757" y="6096"/>
                </a:lnTo>
                <a:lnTo>
                  <a:pt x="349757" y="12954"/>
                </a:lnTo>
                <a:lnTo>
                  <a:pt x="356615" y="12954"/>
                </a:lnTo>
                <a:close/>
              </a:path>
              <a:path w="363219" h="253365">
                <a:moveTo>
                  <a:pt x="356615" y="240792"/>
                </a:moveTo>
                <a:lnTo>
                  <a:pt x="356615" y="12954"/>
                </a:lnTo>
                <a:lnTo>
                  <a:pt x="349757" y="12954"/>
                </a:lnTo>
                <a:lnTo>
                  <a:pt x="349757" y="240792"/>
                </a:lnTo>
                <a:lnTo>
                  <a:pt x="356615" y="240792"/>
                </a:lnTo>
                <a:close/>
              </a:path>
              <a:path w="363219" h="253365">
                <a:moveTo>
                  <a:pt x="356615" y="252984"/>
                </a:moveTo>
                <a:lnTo>
                  <a:pt x="356615" y="240792"/>
                </a:lnTo>
                <a:lnTo>
                  <a:pt x="349757" y="246888"/>
                </a:lnTo>
                <a:lnTo>
                  <a:pt x="349757" y="252984"/>
                </a:lnTo>
                <a:lnTo>
                  <a:pt x="356615" y="252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922921" y="1449197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09">
                <a:moveTo>
                  <a:pt x="0" y="0"/>
                </a:moveTo>
                <a:lnTo>
                  <a:pt x="0" y="156209"/>
                </a:lnTo>
                <a:lnTo>
                  <a:pt x="156210" y="156209"/>
                </a:lnTo>
                <a:lnTo>
                  <a:pt x="156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/>
          <p:nvPr/>
        </p:nvSpPr>
        <p:spPr>
          <a:xfrm>
            <a:off x="916825" y="1443100"/>
            <a:ext cx="168910" cy="168910"/>
          </a:xfrm>
          <a:custGeom>
            <a:avLst/>
            <a:gdLst/>
            <a:ahLst/>
            <a:cxnLst/>
            <a:rect l="l" t="t" r="r" b="b"/>
            <a:pathLst>
              <a:path w="168909" h="168909">
                <a:moveTo>
                  <a:pt x="168401" y="168401"/>
                </a:moveTo>
                <a:lnTo>
                  <a:pt x="168401" y="0"/>
                </a:lnTo>
                <a:lnTo>
                  <a:pt x="0" y="0"/>
                </a:lnTo>
                <a:lnTo>
                  <a:pt x="0" y="168401"/>
                </a:lnTo>
                <a:lnTo>
                  <a:pt x="6095" y="168401"/>
                </a:lnTo>
                <a:lnTo>
                  <a:pt x="6095" y="12191"/>
                </a:lnTo>
                <a:lnTo>
                  <a:pt x="12192" y="6095"/>
                </a:lnTo>
                <a:lnTo>
                  <a:pt x="12192" y="12191"/>
                </a:lnTo>
                <a:lnTo>
                  <a:pt x="155448" y="12191"/>
                </a:lnTo>
                <a:lnTo>
                  <a:pt x="155448" y="6095"/>
                </a:lnTo>
                <a:lnTo>
                  <a:pt x="162306" y="12191"/>
                </a:lnTo>
                <a:lnTo>
                  <a:pt x="162306" y="168401"/>
                </a:lnTo>
                <a:lnTo>
                  <a:pt x="168401" y="168401"/>
                </a:lnTo>
                <a:close/>
              </a:path>
              <a:path w="168909" h="168909">
                <a:moveTo>
                  <a:pt x="12192" y="12191"/>
                </a:moveTo>
                <a:lnTo>
                  <a:pt x="12192" y="6095"/>
                </a:lnTo>
                <a:lnTo>
                  <a:pt x="6095" y="12191"/>
                </a:lnTo>
                <a:lnTo>
                  <a:pt x="12192" y="12191"/>
                </a:lnTo>
                <a:close/>
              </a:path>
              <a:path w="168909" h="168909">
                <a:moveTo>
                  <a:pt x="12192" y="156209"/>
                </a:moveTo>
                <a:lnTo>
                  <a:pt x="12192" y="12191"/>
                </a:lnTo>
                <a:lnTo>
                  <a:pt x="6095" y="12191"/>
                </a:lnTo>
                <a:lnTo>
                  <a:pt x="6095" y="156209"/>
                </a:lnTo>
                <a:lnTo>
                  <a:pt x="12192" y="156209"/>
                </a:lnTo>
                <a:close/>
              </a:path>
              <a:path w="168909" h="168909">
                <a:moveTo>
                  <a:pt x="162306" y="156209"/>
                </a:moveTo>
                <a:lnTo>
                  <a:pt x="6095" y="156209"/>
                </a:lnTo>
                <a:lnTo>
                  <a:pt x="12192" y="162306"/>
                </a:lnTo>
                <a:lnTo>
                  <a:pt x="12192" y="168401"/>
                </a:lnTo>
                <a:lnTo>
                  <a:pt x="155448" y="168401"/>
                </a:lnTo>
                <a:lnTo>
                  <a:pt x="155448" y="162306"/>
                </a:lnTo>
                <a:lnTo>
                  <a:pt x="162306" y="156209"/>
                </a:lnTo>
                <a:close/>
              </a:path>
              <a:path w="168909" h="168909">
                <a:moveTo>
                  <a:pt x="12192" y="168401"/>
                </a:moveTo>
                <a:lnTo>
                  <a:pt x="12192" y="162306"/>
                </a:lnTo>
                <a:lnTo>
                  <a:pt x="6095" y="156209"/>
                </a:lnTo>
                <a:lnTo>
                  <a:pt x="6095" y="168401"/>
                </a:lnTo>
                <a:lnTo>
                  <a:pt x="12192" y="168401"/>
                </a:lnTo>
                <a:close/>
              </a:path>
              <a:path w="168909" h="168909">
                <a:moveTo>
                  <a:pt x="162306" y="12191"/>
                </a:moveTo>
                <a:lnTo>
                  <a:pt x="155448" y="6095"/>
                </a:lnTo>
                <a:lnTo>
                  <a:pt x="155448" y="12191"/>
                </a:lnTo>
                <a:lnTo>
                  <a:pt x="162306" y="12191"/>
                </a:lnTo>
                <a:close/>
              </a:path>
              <a:path w="168909" h="168909">
                <a:moveTo>
                  <a:pt x="162306" y="156209"/>
                </a:moveTo>
                <a:lnTo>
                  <a:pt x="162306" y="12191"/>
                </a:lnTo>
                <a:lnTo>
                  <a:pt x="155448" y="12191"/>
                </a:lnTo>
                <a:lnTo>
                  <a:pt x="155448" y="156209"/>
                </a:lnTo>
                <a:lnTo>
                  <a:pt x="162306" y="156209"/>
                </a:lnTo>
                <a:close/>
              </a:path>
              <a:path w="168909" h="168909">
                <a:moveTo>
                  <a:pt x="162306" y="168401"/>
                </a:moveTo>
                <a:lnTo>
                  <a:pt x="162306" y="156209"/>
                </a:lnTo>
                <a:lnTo>
                  <a:pt x="155448" y="162306"/>
                </a:lnTo>
                <a:lnTo>
                  <a:pt x="155448" y="168401"/>
                </a:lnTo>
                <a:lnTo>
                  <a:pt x="162306" y="168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/>
          <p:nvPr/>
        </p:nvSpPr>
        <p:spPr>
          <a:xfrm>
            <a:off x="977023" y="1477391"/>
            <a:ext cx="47625" cy="45085"/>
          </a:xfrm>
          <a:custGeom>
            <a:avLst/>
            <a:gdLst/>
            <a:ahLst/>
            <a:cxnLst/>
            <a:rect l="l" t="t" r="r" b="b"/>
            <a:pathLst>
              <a:path w="47625" h="45084">
                <a:moveTo>
                  <a:pt x="47244" y="22860"/>
                </a:moveTo>
                <a:lnTo>
                  <a:pt x="45374" y="13823"/>
                </a:lnTo>
                <a:lnTo>
                  <a:pt x="40290" y="6572"/>
                </a:lnTo>
                <a:lnTo>
                  <a:pt x="32777" y="1750"/>
                </a:lnTo>
                <a:lnTo>
                  <a:pt x="23622" y="0"/>
                </a:lnTo>
                <a:lnTo>
                  <a:pt x="14466" y="1750"/>
                </a:lnTo>
                <a:lnTo>
                  <a:pt x="6953" y="6572"/>
                </a:lnTo>
                <a:lnTo>
                  <a:pt x="1869" y="13823"/>
                </a:lnTo>
                <a:lnTo>
                  <a:pt x="0" y="22860"/>
                </a:lnTo>
                <a:lnTo>
                  <a:pt x="1869" y="31456"/>
                </a:lnTo>
                <a:lnTo>
                  <a:pt x="6953" y="38481"/>
                </a:lnTo>
                <a:lnTo>
                  <a:pt x="14466" y="43219"/>
                </a:lnTo>
                <a:lnTo>
                  <a:pt x="23622" y="44958"/>
                </a:lnTo>
                <a:lnTo>
                  <a:pt x="32777" y="43219"/>
                </a:lnTo>
                <a:lnTo>
                  <a:pt x="40290" y="38481"/>
                </a:lnTo>
                <a:lnTo>
                  <a:pt x="45374" y="31456"/>
                </a:lnTo>
                <a:lnTo>
                  <a:pt x="47244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970927" y="1471295"/>
            <a:ext cx="60325" cy="57150"/>
          </a:xfrm>
          <a:custGeom>
            <a:avLst/>
            <a:gdLst/>
            <a:ahLst/>
            <a:cxnLst/>
            <a:rect l="l" t="t" r="r" b="b"/>
            <a:pathLst>
              <a:path w="60325" h="57150">
                <a:moveTo>
                  <a:pt x="762" y="33527"/>
                </a:moveTo>
                <a:lnTo>
                  <a:pt x="761" y="23621"/>
                </a:lnTo>
                <a:lnTo>
                  <a:pt x="0" y="28193"/>
                </a:lnTo>
                <a:lnTo>
                  <a:pt x="0" y="29717"/>
                </a:lnTo>
                <a:lnTo>
                  <a:pt x="762" y="33527"/>
                </a:lnTo>
                <a:close/>
              </a:path>
              <a:path w="60325" h="57150">
                <a:moveTo>
                  <a:pt x="2286" y="39623"/>
                </a:moveTo>
                <a:lnTo>
                  <a:pt x="2285" y="18287"/>
                </a:lnTo>
                <a:lnTo>
                  <a:pt x="761" y="22097"/>
                </a:lnTo>
                <a:lnTo>
                  <a:pt x="762" y="35051"/>
                </a:lnTo>
                <a:lnTo>
                  <a:pt x="2286" y="39623"/>
                </a:lnTo>
                <a:close/>
              </a:path>
              <a:path w="60325" h="57150">
                <a:moveTo>
                  <a:pt x="5334" y="44957"/>
                </a:moveTo>
                <a:lnTo>
                  <a:pt x="5333" y="12953"/>
                </a:lnTo>
                <a:lnTo>
                  <a:pt x="4571" y="12953"/>
                </a:lnTo>
                <a:lnTo>
                  <a:pt x="3047" y="16763"/>
                </a:lnTo>
                <a:lnTo>
                  <a:pt x="2285" y="17525"/>
                </a:lnTo>
                <a:lnTo>
                  <a:pt x="2286" y="40385"/>
                </a:lnTo>
                <a:lnTo>
                  <a:pt x="3048" y="40385"/>
                </a:lnTo>
                <a:lnTo>
                  <a:pt x="4572" y="44195"/>
                </a:lnTo>
                <a:lnTo>
                  <a:pt x="5334" y="44957"/>
                </a:lnTo>
                <a:close/>
              </a:path>
              <a:path w="60325" h="57150">
                <a:moveTo>
                  <a:pt x="9144" y="48767"/>
                </a:moveTo>
                <a:lnTo>
                  <a:pt x="9143" y="8381"/>
                </a:lnTo>
                <a:lnTo>
                  <a:pt x="8381" y="8381"/>
                </a:lnTo>
                <a:lnTo>
                  <a:pt x="5333" y="12191"/>
                </a:lnTo>
                <a:lnTo>
                  <a:pt x="5334" y="45719"/>
                </a:lnTo>
                <a:lnTo>
                  <a:pt x="8382" y="48767"/>
                </a:lnTo>
                <a:lnTo>
                  <a:pt x="9144" y="48767"/>
                </a:lnTo>
                <a:close/>
              </a:path>
              <a:path w="60325" h="57150">
                <a:moveTo>
                  <a:pt x="46482" y="22859"/>
                </a:moveTo>
                <a:lnTo>
                  <a:pt x="46482" y="4571"/>
                </a:lnTo>
                <a:lnTo>
                  <a:pt x="45720" y="4571"/>
                </a:lnTo>
                <a:lnTo>
                  <a:pt x="41910" y="2285"/>
                </a:lnTo>
                <a:lnTo>
                  <a:pt x="41148" y="2285"/>
                </a:lnTo>
                <a:lnTo>
                  <a:pt x="36576" y="761"/>
                </a:lnTo>
                <a:lnTo>
                  <a:pt x="34290" y="634"/>
                </a:lnTo>
                <a:lnTo>
                  <a:pt x="30480" y="0"/>
                </a:lnTo>
                <a:lnTo>
                  <a:pt x="29718" y="0"/>
                </a:lnTo>
                <a:lnTo>
                  <a:pt x="24383" y="761"/>
                </a:lnTo>
                <a:lnTo>
                  <a:pt x="23621" y="761"/>
                </a:lnTo>
                <a:lnTo>
                  <a:pt x="19049" y="2285"/>
                </a:lnTo>
                <a:lnTo>
                  <a:pt x="18287" y="2285"/>
                </a:lnTo>
                <a:lnTo>
                  <a:pt x="13715" y="4571"/>
                </a:lnTo>
                <a:lnTo>
                  <a:pt x="12953" y="5333"/>
                </a:lnTo>
                <a:lnTo>
                  <a:pt x="9143" y="7619"/>
                </a:lnTo>
                <a:lnTo>
                  <a:pt x="9144" y="49529"/>
                </a:lnTo>
                <a:lnTo>
                  <a:pt x="12954" y="52577"/>
                </a:lnTo>
                <a:lnTo>
                  <a:pt x="12954" y="25907"/>
                </a:lnTo>
                <a:lnTo>
                  <a:pt x="13716" y="24002"/>
                </a:lnTo>
                <a:lnTo>
                  <a:pt x="13716" y="22859"/>
                </a:lnTo>
                <a:lnTo>
                  <a:pt x="16002" y="19049"/>
                </a:lnTo>
                <a:lnTo>
                  <a:pt x="16002" y="19621"/>
                </a:lnTo>
                <a:lnTo>
                  <a:pt x="18288" y="16763"/>
                </a:lnTo>
                <a:lnTo>
                  <a:pt x="18288" y="17525"/>
                </a:lnTo>
                <a:lnTo>
                  <a:pt x="20574" y="15239"/>
                </a:lnTo>
                <a:lnTo>
                  <a:pt x="20574" y="15544"/>
                </a:lnTo>
                <a:lnTo>
                  <a:pt x="23622" y="13715"/>
                </a:lnTo>
                <a:lnTo>
                  <a:pt x="23622" y="14223"/>
                </a:lnTo>
                <a:lnTo>
                  <a:pt x="25908" y="13461"/>
                </a:lnTo>
                <a:lnTo>
                  <a:pt x="25908" y="12953"/>
                </a:lnTo>
                <a:lnTo>
                  <a:pt x="34290" y="12953"/>
                </a:lnTo>
                <a:lnTo>
                  <a:pt x="34290" y="13461"/>
                </a:lnTo>
                <a:lnTo>
                  <a:pt x="36576" y="14223"/>
                </a:lnTo>
                <a:lnTo>
                  <a:pt x="36576" y="13715"/>
                </a:lnTo>
                <a:lnTo>
                  <a:pt x="40386" y="16001"/>
                </a:lnTo>
                <a:lnTo>
                  <a:pt x="40386" y="16459"/>
                </a:lnTo>
                <a:lnTo>
                  <a:pt x="41910" y="17678"/>
                </a:lnTo>
                <a:lnTo>
                  <a:pt x="41910" y="16763"/>
                </a:lnTo>
                <a:lnTo>
                  <a:pt x="44196" y="19621"/>
                </a:lnTo>
                <a:lnTo>
                  <a:pt x="44196" y="19049"/>
                </a:lnTo>
                <a:lnTo>
                  <a:pt x="46482" y="22859"/>
                </a:lnTo>
                <a:close/>
              </a:path>
              <a:path w="60325" h="57150">
                <a:moveTo>
                  <a:pt x="14478" y="35051"/>
                </a:moveTo>
                <a:lnTo>
                  <a:pt x="12954" y="31241"/>
                </a:lnTo>
                <a:lnTo>
                  <a:pt x="12954" y="52577"/>
                </a:lnTo>
                <a:lnTo>
                  <a:pt x="13716" y="52577"/>
                </a:lnTo>
                <a:lnTo>
                  <a:pt x="13716" y="34289"/>
                </a:lnTo>
                <a:lnTo>
                  <a:pt x="14478" y="35051"/>
                </a:lnTo>
                <a:close/>
              </a:path>
              <a:path w="60325" h="57150">
                <a:moveTo>
                  <a:pt x="14478" y="22097"/>
                </a:moveTo>
                <a:lnTo>
                  <a:pt x="13716" y="22859"/>
                </a:lnTo>
                <a:lnTo>
                  <a:pt x="13716" y="24002"/>
                </a:lnTo>
                <a:lnTo>
                  <a:pt x="14478" y="22097"/>
                </a:lnTo>
                <a:close/>
              </a:path>
              <a:path w="60325" h="57150">
                <a:moveTo>
                  <a:pt x="16002" y="38099"/>
                </a:moveTo>
                <a:lnTo>
                  <a:pt x="13716" y="34289"/>
                </a:lnTo>
                <a:lnTo>
                  <a:pt x="13716" y="52577"/>
                </a:lnTo>
                <a:lnTo>
                  <a:pt x="15240" y="53339"/>
                </a:lnTo>
                <a:lnTo>
                  <a:pt x="15240" y="37337"/>
                </a:lnTo>
                <a:lnTo>
                  <a:pt x="16002" y="38099"/>
                </a:lnTo>
                <a:close/>
              </a:path>
              <a:path w="60325" h="57150">
                <a:moveTo>
                  <a:pt x="16002" y="19621"/>
                </a:moveTo>
                <a:lnTo>
                  <a:pt x="16002" y="19049"/>
                </a:lnTo>
                <a:lnTo>
                  <a:pt x="15240" y="20573"/>
                </a:lnTo>
                <a:lnTo>
                  <a:pt x="16002" y="19621"/>
                </a:lnTo>
                <a:close/>
              </a:path>
              <a:path w="60325" h="57150">
                <a:moveTo>
                  <a:pt x="18288" y="54863"/>
                </a:moveTo>
                <a:lnTo>
                  <a:pt x="18288" y="40385"/>
                </a:lnTo>
                <a:lnTo>
                  <a:pt x="15240" y="37337"/>
                </a:lnTo>
                <a:lnTo>
                  <a:pt x="15240" y="53339"/>
                </a:lnTo>
                <a:lnTo>
                  <a:pt x="18288" y="54863"/>
                </a:lnTo>
                <a:close/>
              </a:path>
              <a:path w="60325" h="57150">
                <a:moveTo>
                  <a:pt x="18288" y="17525"/>
                </a:moveTo>
                <a:lnTo>
                  <a:pt x="18288" y="16763"/>
                </a:lnTo>
                <a:lnTo>
                  <a:pt x="17526" y="18287"/>
                </a:lnTo>
                <a:lnTo>
                  <a:pt x="18288" y="17525"/>
                </a:lnTo>
                <a:close/>
              </a:path>
              <a:path w="60325" h="57150">
                <a:moveTo>
                  <a:pt x="20574" y="41909"/>
                </a:moveTo>
                <a:lnTo>
                  <a:pt x="17526" y="39623"/>
                </a:lnTo>
                <a:lnTo>
                  <a:pt x="18288" y="40385"/>
                </a:lnTo>
                <a:lnTo>
                  <a:pt x="18288" y="55625"/>
                </a:lnTo>
                <a:lnTo>
                  <a:pt x="19050" y="55625"/>
                </a:lnTo>
                <a:lnTo>
                  <a:pt x="19812" y="55752"/>
                </a:lnTo>
                <a:lnTo>
                  <a:pt x="19812" y="41909"/>
                </a:lnTo>
                <a:lnTo>
                  <a:pt x="20574" y="41909"/>
                </a:lnTo>
                <a:close/>
              </a:path>
              <a:path w="60325" h="57150">
                <a:moveTo>
                  <a:pt x="20574" y="15544"/>
                </a:moveTo>
                <a:lnTo>
                  <a:pt x="20574" y="15239"/>
                </a:lnTo>
                <a:lnTo>
                  <a:pt x="19812" y="16001"/>
                </a:lnTo>
                <a:lnTo>
                  <a:pt x="20574" y="15544"/>
                </a:lnTo>
                <a:close/>
              </a:path>
              <a:path w="60325" h="57150">
                <a:moveTo>
                  <a:pt x="23622" y="43433"/>
                </a:moveTo>
                <a:lnTo>
                  <a:pt x="19812" y="41909"/>
                </a:lnTo>
                <a:lnTo>
                  <a:pt x="19812" y="55752"/>
                </a:lnTo>
                <a:lnTo>
                  <a:pt x="22860" y="56260"/>
                </a:lnTo>
                <a:lnTo>
                  <a:pt x="22860" y="43433"/>
                </a:lnTo>
                <a:lnTo>
                  <a:pt x="23622" y="43433"/>
                </a:lnTo>
                <a:close/>
              </a:path>
              <a:path w="60325" h="57150">
                <a:moveTo>
                  <a:pt x="23622" y="14223"/>
                </a:moveTo>
                <a:lnTo>
                  <a:pt x="23622" y="13715"/>
                </a:lnTo>
                <a:lnTo>
                  <a:pt x="22860" y="14477"/>
                </a:lnTo>
                <a:lnTo>
                  <a:pt x="23622" y="14223"/>
                </a:lnTo>
                <a:close/>
              </a:path>
              <a:path w="60325" h="57150">
                <a:moveTo>
                  <a:pt x="26670" y="44195"/>
                </a:moveTo>
                <a:lnTo>
                  <a:pt x="22860" y="43433"/>
                </a:lnTo>
                <a:lnTo>
                  <a:pt x="22860" y="56260"/>
                </a:lnTo>
                <a:lnTo>
                  <a:pt x="23622" y="56387"/>
                </a:lnTo>
                <a:lnTo>
                  <a:pt x="24384" y="57149"/>
                </a:lnTo>
                <a:lnTo>
                  <a:pt x="25908" y="57149"/>
                </a:lnTo>
                <a:lnTo>
                  <a:pt x="25908" y="44195"/>
                </a:lnTo>
                <a:lnTo>
                  <a:pt x="26670" y="44195"/>
                </a:lnTo>
                <a:close/>
              </a:path>
              <a:path w="60325" h="57150">
                <a:moveTo>
                  <a:pt x="27432" y="12953"/>
                </a:moveTo>
                <a:lnTo>
                  <a:pt x="25908" y="12953"/>
                </a:lnTo>
                <a:lnTo>
                  <a:pt x="25908" y="13461"/>
                </a:lnTo>
                <a:lnTo>
                  <a:pt x="27432" y="12953"/>
                </a:lnTo>
                <a:close/>
              </a:path>
              <a:path w="60325" h="57150">
                <a:moveTo>
                  <a:pt x="30480" y="57149"/>
                </a:moveTo>
                <a:lnTo>
                  <a:pt x="30480" y="44957"/>
                </a:lnTo>
                <a:lnTo>
                  <a:pt x="29718" y="44957"/>
                </a:lnTo>
                <a:lnTo>
                  <a:pt x="29718" y="44830"/>
                </a:lnTo>
                <a:lnTo>
                  <a:pt x="25908" y="44195"/>
                </a:lnTo>
                <a:lnTo>
                  <a:pt x="25908" y="57149"/>
                </a:lnTo>
                <a:lnTo>
                  <a:pt x="29718" y="57149"/>
                </a:lnTo>
                <a:lnTo>
                  <a:pt x="29718" y="44957"/>
                </a:lnTo>
                <a:lnTo>
                  <a:pt x="30099" y="44894"/>
                </a:lnTo>
                <a:lnTo>
                  <a:pt x="30099" y="57149"/>
                </a:lnTo>
                <a:lnTo>
                  <a:pt x="30480" y="57149"/>
                </a:lnTo>
                <a:close/>
              </a:path>
              <a:path w="60325" h="57150">
                <a:moveTo>
                  <a:pt x="34290" y="57149"/>
                </a:moveTo>
                <a:lnTo>
                  <a:pt x="34290" y="44195"/>
                </a:lnTo>
                <a:lnTo>
                  <a:pt x="30099" y="44894"/>
                </a:lnTo>
                <a:lnTo>
                  <a:pt x="30480" y="44957"/>
                </a:lnTo>
                <a:lnTo>
                  <a:pt x="30480" y="57149"/>
                </a:lnTo>
                <a:lnTo>
                  <a:pt x="34290" y="57149"/>
                </a:lnTo>
                <a:close/>
              </a:path>
              <a:path w="60325" h="57150">
                <a:moveTo>
                  <a:pt x="34290" y="13461"/>
                </a:moveTo>
                <a:lnTo>
                  <a:pt x="34290" y="12953"/>
                </a:lnTo>
                <a:lnTo>
                  <a:pt x="32766" y="12953"/>
                </a:lnTo>
                <a:lnTo>
                  <a:pt x="34290" y="13461"/>
                </a:lnTo>
                <a:close/>
              </a:path>
              <a:path w="60325" h="57150">
                <a:moveTo>
                  <a:pt x="37338" y="56260"/>
                </a:moveTo>
                <a:lnTo>
                  <a:pt x="37338" y="43433"/>
                </a:lnTo>
                <a:lnTo>
                  <a:pt x="32766" y="44195"/>
                </a:lnTo>
                <a:lnTo>
                  <a:pt x="34290" y="44195"/>
                </a:lnTo>
                <a:lnTo>
                  <a:pt x="34290" y="57149"/>
                </a:lnTo>
                <a:lnTo>
                  <a:pt x="35814" y="57149"/>
                </a:lnTo>
                <a:lnTo>
                  <a:pt x="35814" y="56387"/>
                </a:lnTo>
                <a:lnTo>
                  <a:pt x="36576" y="56387"/>
                </a:lnTo>
                <a:lnTo>
                  <a:pt x="37338" y="56260"/>
                </a:lnTo>
                <a:close/>
              </a:path>
              <a:path w="60325" h="57150">
                <a:moveTo>
                  <a:pt x="37338" y="14477"/>
                </a:moveTo>
                <a:lnTo>
                  <a:pt x="36576" y="13715"/>
                </a:lnTo>
                <a:lnTo>
                  <a:pt x="36576" y="14223"/>
                </a:lnTo>
                <a:lnTo>
                  <a:pt x="37338" y="14477"/>
                </a:lnTo>
                <a:close/>
              </a:path>
              <a:path w="60325" h="57150">
                <a:moveTo>
                  <a:pt x="40386" y="55752"/>
                </a:moveTo>
                <a:lnTo>
                  <a:pt x="40386" y="41909"/>
                </a:lnTo>
                <a:lnTo>
                  <a:pt x="36576" y="43433"/>
                </a:lnTo>
                <a:lnTo>
                  <a:pt x="37338" y="43433"/>
                </a:lnTo>
                <a:lnTo>
                  <a:pt x="37338" y="56260"/>
                </a:lnTo>
                <a:lnTo>
                  <a:pt x="40386" y="55752"/>
                </a:lnTo>
                <a:close/>
              </a:path>
              <a:path w="60325" h="57150">
                <a:moveTo>
                  <a:pt x="40386" y="16459"/>
                </a:moveTo>
                <a:lnTo>
                  <a:pt x="40386" y="16001"/>
                </a:lnTo>
                <a:lnTo>
                  <a:pt x="38862" y="15239"/>
                </a:lnTo>
                <a:lnTo>
                  <a:pt x="40386" y="16459"/>
                </a:lnTo>
                <a:close/>
              </a:path>
              <a:path w="60325" h="57150">
                <a:moveTo>
                  <a:pt x="42672" y="39623"/>
                </a:moveTo>
                <a:lnTo>
                  <a:pt x="38862" y="41909"/>
                </a:lnTo>
                <a:lnTo>
                  <a:pt x="40386" y="41909"/>
                </a:lnTo>
                <a:lnTo>
                  <a:pt x="40386" y="55752"/>
                </a:lnTo>
                <a:lnTo>
                  <a:pt x="41148" y="55625"/>
                </a:lnTo>
                <a:lnTo>
                  <a:pt x="41910" y="54863"/>
                </a:lnTo>
                <a:lnTo>
                  <a:pt x="41910" y="40385"/>
                </a:lnTo>
                <a:lnTo>
                  <a:pt x="42672" y="39623"/>
                </a:lnTo>
                <a:close/>
              </a:path>
              <a:path w="60325" h="57150">
                <a:moveTo>
                  <a:pt x="42672" y="18287"/>
                </a:moveTo>
                <a:lnTo>
                  <a:pt x="41910" y="16763"/>
                </a:lnTo>
                <a:lnTo>
                  <a:pt x="41910" y="17678"/>
                </a:lnTo>
                <a:lnTo>
                  <a:pt x="42672" y="18287"/>
                </a:lnTo>
                <a:close/>
              </a:path>
              <a:path w="60325" h="57150">
                <a:moveTo>
                  <a:pt x="44958" y="53035"/>
                </a:moveTo>
                <a:lnTo>
                  <a:pt x="44958" y="37337"/>
                </a:lnTo>
                <a:lnTo>
                  <a:pt x="41910" y="40385"/>
                </a:lnTo>
                <a:lnTo>
                  <a:pt x="41910" y="54863"/>
                </a:lnTo>
                <a:lnTo>
                  <a:pt x="44958" y="53035"/>
                </a:lnTo>
                <a:close/>
              </a:path>
              <a:path w="60325" h="57150">
                <a:moveTo>
                  <a:pt x="44958" y="20573"/>
                </a:moveTo>
                <a:lnTo>
                  <a:pt x="44196" y="19049"/>
                </a:lnTo>
                <a:lnTo>
                  <a:pt x="44196" y="19621"/>
                </a:lnTo>
                <a:lnTo>
                  <a:pt x="44958" y="20573"/>
                </a:lnTo>
                <a:close/>
              </a:path>
              <a:path w="60325" h="57150">
                <a:moveTo>
                  <a:pt x="46482" y="52577"/>
                </a:moveTo>
                <a:lnTo>
                  <a:pt x="46482" y="34289"/>
                </a:lnTo>
                <a:lnTo>
                  <a:pt x="44196" y="38099"/>
                </a:lnTo>
                <a:lnTo>
                  <a:pt x="44958" y="37337"/>
                </a:lnTo>
                <a:lnTo>
                  <a:pt x="44958" y="53035"/>
                </a:lnTo>
                <a:lnTo>
                  <a:pt x="45720" y="52577"/>
                </a:lnTo>
                <a:lnTo>
                  <a:pt x="46482" y="52577"/>
                </a:lnTo>
                <a:close/>
              </a:path>
              <a:path w="60325" h="57150">
                <a:moveTo>
                  <a:pt x="54864" y="44957"/>
                </a:moveTo>
                <a:lnTo>
                  <a:pt x="54864" y="12191"/>
                </a:lnTo>
                <a:lnTo>
                  <a:pt x="54102" y="12191"/>
                </a:lnTo>
                <a:lnTo>
                  <a:pt x="51053" y="8381"/>
                </a:lnTo>
                <a:lnTo>
                  <a:pt x="50292" y="7619"/>
                </a:lnTo>
                <a:lnTo>
                  <a:pt x="47244" y="5333"/>
                </a:lnTo>
                <a:lnTo>
                  <a:pt x="46482" y="5333"/>
                </a:lnTo>
                <a:lnTo>
                  <a:pt x="46482" y="22859"/>
                </a:lnTo>
                <a:lnTo>
                  <a:pt x="45720" y="22097"/>
                </a:lnTo>
                <a:lnTo>
                  <a:pt x="47244" y="25907"/>
                </a:lnTo>
                <a:lnTo>
                  <a:pt x="47244" y="52577"/>
                </a:lnTo>
                <a:lnTo>
                  <a:pt x="50292" y="49529"/>
                </a:lnTo>
                <a:lnTo>
                  <a:pt x="51053" y="49529"/>
                </a:lnTo>
                <a:lnTo>
                  <a:pt x="51053" y="48767"/>
                </a:lnTo>
                <a:lnTo>
                  <a:pt x="54864" y="44957"/>
                </a:lnTo>
                <a:close/>
              </a:path>
              <a:path w="60325" h="57150">
                <a:moveTo>
                  <a:pt x="47244" y="52577"/>
                </a:moveTo>
                <a:lnTo>
                  <a:pt x="47244" y="31241"/>
                </a:lnTo>
                <a:lnTo>
                  <a:pt x="45720" y="35051"/>
                </a:lnTo>
                <a:lnTo>
                  <a:pt x="46482" y="34289"/>
                </a:lnTo>
                <a:lnTo>
                  <a:pt x="46482" y="52577"/>
                </a:lnTo>
                <a:lnTo>
                  <a:pt x="47244" y="52577"/>
                </a:lnTo>
                <a:close/>
              </a:path>
              <a:path w="60325" h="57150">
                <a:moveTo>
                  <a:pt x="47244" y="28193"/>
                </a:moveTo>
                <a:lnTo>
                  <a:pt x="47244" y="25907"/>
                </a:lnTo>
                <a:lnTo>
                  <a:pt x="46482" y="25145"/>
                </a:lnTo>
                <a:lnTo>
                  <a:pt x="47117" y="28955"/>
                </a:lnTo>
                <a:lnTo>
                  <a:pt x="47244" y="28193"/>
                </a:lnTo>
                <a:close/>
              </a:path>
              <a:path w="60325" h="57150">
                <a:moveTo>
                  <a:pt x="47244" y="31241"/>
                </a:moveTo>
                <a:lnTo>
                  <a:pt x="47244" y="29717"/>
                </a:lnTo>
                <a:lnTo>
                  <a:pt x="47117" y="28955"/>
                </a:lnTo>
                <a:lnTo>
                  <a:pt x="46482" y="32765"/>
                </a:lnTo>
                <a:lnTo>
                  <a:pt x="47244" y="31241"/>
                </a:lnTo>
                <a:close/>
              </a:path>
              <a:path w="60325" h="57150">
                <a:moveTo>
                  <a:pt x="47244" y="29717"/>
                </a:moveTo>
                <a:lnTo>
                  <a:pt x="47244" y="28193"/>
                </a:lnTo>
                <a:lnTo>
                  <a:pt x="47117" y="28955"/>
                </a:lnTo>
                <a:lnTo>
                  <a:pt x="47244" y="29717"/>
                </a:lnTo>
                <a:close/>
              </a:path>
              <a:path w="60325" h="57150">
                <a:moveTo>
                  <a:pt x="59436" y="35051"/>
                </a:moveTo>
                <a:lnTo>
                  <a:pt x="59436" y="22097"/>
                </a:lnTo>
                <a:lnTo>
                  <a:pt x="57912" y="18287"/>
                </a:lnTo>
                <a:lnTo>
                  <a:pt x="57912" y="17525"/>
                </a:lnTo>
                <a:lnTo>
                  <a:pt x="57150" y="17525"/>
                </a:lnTo>
                <a:lnTo>
                  <a:pt x="57150" y="16763"/>
                </a:lnTo>
                <a:lnTo>
                  <a:pt x="54864" y="12953"/>
                </a:lnTo>
                <a:lnTo>
                  <a:pt x="54864" y="44195"/>
                </a:lnTo>
                <a:lnTo>
                  <a:pt x="57150" y="40385"/>
                </a:lnTo>
                <a:lnTo>
                  <a:pt x="57912" y="39623"/>
                </a:lnTo>
                <a:lnTo>
                  <a:pt x="59436" y="35051"/>
                </a:lnTo>
                <a:close/>
              </a:path>
              <a:path w="60325" h="57150">
                <a:moveTo>
                  <a:pt x="60198" y="29717"/>
                </a:moveTo>
                <a:lnTo>
                  <a:pt x="60198" y="28193"/>
                </a:lnTo>
                <a:lnTo>
                  <a:pt x="59436" y="23621"/>
                </a:lnTo>
                <a:lnTo>
                  <a:pt x="59436" y="33527"/>
                </a:lnTo>
                <a:lnTo>
                  <a:pt x="60198" y="29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/>
          <p:nvPr/>
        </p:nvSpPr>
        <p:spPr>
          <a:xfrm>
            <a:off x="1142377" y="1449197"/>
            <a:ext cx="131445" cy="73660"/>
          </a:xfrm>
          <a:custGeom>
            <a:avLst/>
            <a:gdLst/>
            <a:ahLst/>
            <a:cxnLst/>
            <a:rect l="l" t="t" r="r" b="b"/>
            <a:pathLst>
              <a:path w="131444" h="73659">
                <a:moveTo>
                  <a:pt x="0" y="0"/>
                </a:moveTo>
                <a:lnTo>
                  <a:pt x="0" y="73151"/>
                </a:lnTo>
                <a:lnTo>
                  <a:pt x="131063" y="73151"/>
                </a:lnTo>
                <a:lnTo>
                  <a:pt x="13106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6"/>
          <p:cNvSpPr/>
          <p:nvPr/>
        </p:nvSpPr>
        <p:spPr>
          <a:xfrm>
            <a:off x="1135519" y="1443100"/>
            <a:ext cx="144145" cy="85725"/>
          </a:xfrm>
          <a:custGeom>
            <a:avLst/>
            <a:gdLst/>
            <a:ahLst/>
            <a:cxnLst/>
            <a:rect l="l" t="t" r="r" b="b"/>
            <a:pathLst>
              <a:path w="144144" h="85725">
                <a:moveTo>
                  <a:pt x="144018" y="85343"/>
                </a:moveTo>
                <a:lnTo>
                  <a:pt x="144018" y="0"/>
                </a:lnTo>
                <a:lnTo>
                  <a:pt x="0" y="0"/>
                </a:lnTo>
                <a:lnTo>
                  <a:pt x="0" y="85343"/>
                </a:lnTo>
                <a:lnTo>
                  <a:pt x="6857" y="85343"/>
                </a:lnTo>
                <a:lnTo>
                  <a:pt x="6857" y="12191"/>
                </a:lnTo>
                <a:lnTo>
                  <a:pt x="12954" y="6095"/>
                </a:lnTo>
                <a:lnTo>
                  <a:pt x="12954" y="12191"/>
                </a:lnTo>
                <a:lnTo>
                  <a:pt x="131063" y="12191"/>
                </a:lnTo>
                <a:lnTo>
                  <a:pt x="131063" y="6095"/>
                </a:lnTo>
                <a:lnTo>
                  <a:pt x="137921" y="12191"/>
                </a:lnTo>
                <a:lnTo>
                  <a:pt x="137921" y="85343"/>
                </a:lnTo>
                <a:lnTo>
                  <a:pt x="144018" y="85343"/>
                </a:lnTo>
                <a:close/>
              </a:path>
              <a:path w="144144" h="85725">
                <a:moveTo>
                  <a:pt x="12954" y="12191"/>
                </a:moveTo>
                <a:lnTo>
                  <a:pt x="12954" y="6095"/>
                </a:lnTo>
                <a:lnTo>
                  <a:pt x="6857" y="12191"/>
                </a:lnTo>
                <a:lnTo>
                  <a:pt x="12954" y="12191"/>
                </a:lnTo>
                <a:close/>
              </a:path>
              <a:path w="144144" h="85725">
                <a:moveTo>
                  <a:pt x="12954" y="73151"/>
                </a:moveTo>
                <a:lnTo>
                  <a:pt x="12954" y="12191"/>
                </a:lnTo>
                <a:lnTo>
                  <a:pt x="6857" y="12191"/>
                </a:lnTo>
                <a:lnTo>
                  <a:pt x="6857" y="73151"/>
                </a:lnTo>
                <a:lnTo>
                  <a:pt x="12954" y="73151"/>
                </a:lnTo>
                <a:close/>
              </a:path>
              <a:path w="144144" h="85725">
                <a:moveTo>
                  <a:pt x="137921" y="73151"/>
                </a:moveTo>
                <a:lnTo>
                  <a:pt x="6857" y="73151"/>
                </a:lnTo>
                <a:lnTo>
                  <a:pt x="12954" y="79247"/>
                </a:lnTo>
                <a:lnTo>
                  <a:pt x="12954" y="85343"/>
                </a:lnTo>
                <a:lnTo>
                  <a:pt x="131063" y="85343"/>
                </a:lnTo>
                <a:lnTo>
                  <a:pt x="131063" y="79247"/>
                </a:lnTo>
                <a:lnTo>
                  <a:pt x="137921" y="73151"/>
                </a:lnTo>
                <a:close/>
              </a:path>
              <a:path w="144144" h="85725">
                <a:moveTo>
                  <a:pt x="12954" y="85343"/>
                </a:moveTo>
                <a:lnTo>
                  <a:pt x="12954" y="79247"/>
                </a:lnTo>
                <a:lnTo>
                  <a:pt x="6857" y="73151"/>
                </a:lnTo>
                <a:lnTo>
                  <a:pt x="6857" y="85343"/>
                </a:lnTo>
                <a:lnTo>
                  <a:pt x="12954" y="85343"/>
                </a:lnTo>
                <a:close/>
              </a:path>
              <a:path w="144144" h="85725">
                <a:moveTo>
                  <a:pt x="137921" y="12191"/>
                </a:moveTo>
                <a:lnTo>
                  <a:pt x="131063" y="6095"/>
                </a:lnTo>
                <a:lnTo>
                  <a:pt x="131063" y="12191"/>
                </a:lnTo>
                <a:lnTo>
                  <a:pt x="137921" y="12191"/>
                </a:lnTo>
                <a:close/>
              </a:path>
              <a:path w="144144" h="85725">
                <a:moveTo>
                  <a:pt x="137921" y="73151"/>
                </a:moveTo>
                <a:lnTo>
                  <a:pt x="137921" y="12191"/>
                </a:lnTo>
                <a:lnTo>
                  <a:pt x="131063" y="12191"/>
                </a:lnTo>
                <a:lnTo>
                  <a:pt x="131063" y="73151"/>
                </a:lnTo>
                <a:lnTo>
                  <a:pt x="137921" y="73151"/>
                </a:lnTo>
                <a:close/>
              </a:path>
              <a:path w="144144" h="85725">
                <a:moveTo>
                  <a:pt x="137921" y="85343"/>
                </a:moveTo>
                <a:lnTo>
                  <a:pt x="137921" y="73151"/>
                </a:lnTo>
                <a:lnTo>
                  <a:pt x="131063" y="79247"/>
                </a:lnTo>
                <a:lnTo>
                  <a:pt x="131063" y="85343"/>
                </a:lnTo>
                <a:lnTo>
                  <a:pt x="137921" y="85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/>
          <p:cNvSpPr/>
          <p:nvPr/>
        </p:nvSpPr>
        <p:spPr>
          <a:xfrm>
            <a:off x="977023" y="1194308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4">
                <a:moveTo>
                  <a:pt x="0" y="0"/>
                </a:moveTo>
                <a:lnTo>
                  <a:pt x="241554" y="0"/>
                </a:lnTo>
              </a:path>
            </a:pathLst>
          </a:custGeom>
          <a:ln w="464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8"/>
          <p:cNvSpPr/>
          <p:nvPr/>
        </p:nvSpPr>
        <p:spPr>
          <a:xfrm>
            <a:off x="970927" y="1164970"/>
            <a:ext cx="254635" cy="59055"/>
          </a:xfrm>
          <a:custGeom>
            <a:avLst/>
            <a:gdLst/>
            <a:ahLst/>
            <a:cxnLst/>
            <a:rect l="l" t="t" r="r" b="b"/>
            <a:pathLst>
              <a:path w="254634" h="59055">
                <a:moveTo>
                  <a:pt x="254507" y="58674"/>
                </a:moveTo>
                <a:lnTo>
                  <a:pt x="254507" y="0"/>
                </a:lnTo>
                <a:lnTo>
                  <a:pt x="0" y="0"/>
                </a:lnTo>
                <a:lnTo>
                  <a:pt x="0" y="58674"/>
                </a:lnTo>
                <a:lnTo>
                  <a:pt x="6096" y="58674"/>
                </a:lnTo>
                <a:lnTo>
                  <a:pt x="6096" y="12954"/>
                </a:lnTo>
                <a:lnTo>
                  <a:pt x="12954" y="6096"/>
                </a:lnTo>
                <a:lnTo>
                  <a:pt x="12954" y="12954"/>
                </a:lnTo>
                <a:lnTo>
                  <a:pt x="241554" y="12954"/>
                </a:lnTo>
                <a:lnTo>
                  <a:pt x="241554" y="6096"/>
                </a:lnTo>
                <a:lnTo>
                  <a:pt x="247650" y="12954"/>
                </a:lnTo>
                <a:lnTo>
                  <a:pt x="247650" y="58674"/>
                </a:lnTo>
                <a:lnTo>
                  <a:pt x="254507" y="58674"/>
                </a:lnTo>
                <a:close/>
              </a:path>
              <a:path w="254634" h="59055">
                <a:moveTo>
                  <a:pt x="12954" y="12954"/>
                </a:moveTo>
                <a:lnTo>
                  <a:pt x="12954" y="6096"/>
                </a:lnTo>
                <a:lnTo>
                  <a:pt x="6096" y="12954"/>
                </a:lnTo>
                <a:lnTo>
                  <a:pt x="12954" y="12954"/>
                </a:lnTo>
                <a:close/>
              </a:path>
              <a:path w="254634" h="59055">
                <a:moveTo>
                  <a:pt x="12954" y="45720"/>
                </a:moveTo>
                <a:lnTo>
                  <a:pt x="12954" y="12954"/>
                </a:lnTo>
                <a:lnTo>
                  <a:pt x="6096" y="12954"/>
                </a:lnTo>
                <a:lnTo>
                  <a:pt x="6096" y="45720"/>
                </a:lnTo>
                <a:lnTo>
                  <a:pt x="12954" y="45720"/>
                </a:lnTo>
                <a:close/>
              </a:path>
              <a:path w="254634" h="59055">
                <a:moveTo>
                  <a:pt x="247650" y="45720"/>
                </a:moveTo>
                <a:lnTo>
                  <a:pt x="6096" y="45720"/>
                </a:lnTo>
                <a:lnTo>
                  <a:pt x="12954" y="52578"/>
                </a:lnTo>
                <a:lnTo>
                  <a:pt x="12954" y="58674"/>
                </a:lnTo>
                <a:lnTo>
                  <a:pt x="241554" y="58674"/>
                </a:lnTo>
                <a:lnTo>
                  <a:pt x="241554" y="52578"/>
                </a:lnTo>
                <a:lnTo>
                  <a:pt x="247650" y="45720"/>
                </a:lnTo>
                <a:close/>
              </a:path>
              <a:path w="254634" h="59055">
                <a:moveTo>
                  <a:pt x="12954" y="58674"/>
                </a:moveTo>
                <a:lnTo>
                  <a:pt x="12954" y="52578"/>
                </a:lnTo>
                <a:lnTo>
                  <a:pt x="6096" y="45720"/>
                </a:lnTo>
                <a:lnTo>
                  <a:pt x="6096" y="58674"/>
                </a:lnTo>
                <a:lnTo>
                  <a:pt x="12954" y="58674"/>
                </a:lnTo>
                <a:close/>
              </a:path>
              <a:path w="254634" h="59055">
                <a:moveTo>
                  <a:pt x="247650" y="12954"/>
                </a:moveTo>
                <a:lnTo>
                  <a:pt x="241554" y="6096"/>
                </a:lnTo>
                <a:lnTo>
                  <a:pt x="241554" y="12954"/>
                </a:lnTo>
                <a:lnTo>
                  <a:pt x="247650" y="12954"/>
                </a:lnTo>
                <a:close/>
              </a:path>
              <a:path w="254634" h="59055">
                <a:moveTo>
                  <a:pt x="247650" y="45720"/>
                </a:moveTo>
                <a:lnTo>
                  <a:pt x="247650" y="12954"/>
                </a:lnTo>
                <a:lnTo>
                  <a:pt x="241554" y="12954"/>
                </a:lnTo>
                <a:lnTo>
                  <a:pt x="241554" y="45720"/>
                </a:lnTo>
                <a:lnTo>
                  <a:pt x="247650" y="45720"/>
                </a:lnTo>
                <a:close/>
              </a:path>
              <a:path w="254634" h="59055">
                <a:moveTo>
                  <a:pt x="247650" y="58674"/>
                </a:moveTo>
                <a:lnTo>
                  <a:pt x="247650" y="45720"/>
                </a:lnTo>
                <a:lnTo>
                  <a:pt x="241554" y="52578"/>
                </a:lnTo>
                <a:lnTo>
                  <a:pt x="241554" y="58674"/>
                </a:lnTo>
                <a:lnTo>
                  <a:pt x="247650" y="58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9"/>
          <p:cNvSpPr/>
          <p:nvPr/>
        </p:nvSpPr>
        <p:spPr>
          <a:xfrm>
            <a:off x="1020457" y="1306322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24" y="0"/>
                </a:lnTo>
              </a:path>
            </a:pathLst>
          </a:custGeom>
          <a:ln w="510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0"/>
          <p:cNvSpPr/>
          <p:nvPr/>
        </p:nvSpPr>
        <p:spPr>
          <a:xfrm>
            <a:off x="839101" y="2272156"/>
            <a:ext cx="534263" cy="531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1"/>
          <p:cNvSpPr/>
          <p:nvPr/>
        </p:nvSpPr>
        <p:spPr>
          <a:xfrm>
            <a:off x="3886720" y="3262757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2"/>
          <p:cNvSpPr/>
          <p:nvPr/>
        </p:nvSpPr>
        <p:spPr>
          <a:xfrm>
            <a:off x="4877320" y="2729357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3"/>
          <p:cNvSpPr/>
          <p:nvPr/>
        </p:nvSpPr>
        <p:spPr>
          <a:xfrm>
            <a:off x="3277120" y="1967357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4"/>
          <p:cNvSpPr/>
          <p:nvPr/>
        </p:nvSpPr>
        <p:spPr>
          <a:xfrm>
            <a:off x="2591320" y="3262757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5"/>
          <p:cNvSpPr txBox="1"/>
          <p:nvPr/>
        </p:nvSpPr>
        <p:spPr>
          <a:xfrm>
            <a:off x="567315" y="2780918"/>
            <a:ext cx="11525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 algn="ctr">
              <a:lnSpc>
                <a:spcPct val="100000"/>
              </a:lnSpc>
            </a:pPr>
            <a:r>
              <a:rPr lang="it-IT" sz="1400" b="1" spc="-5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Powerline</a:t>
            </a:r>
            <a:endParaRPr lang="it-IT" sz="1400" b="1" spc="-5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212090" marR="5080" indent="-200025" algn="ctr">
              <a:lnSpc>
                <a:spcPct val="100000"/>
              </a:lnSpc>
            </a:pPr>
            <a:r>
              <a:rPr lang="it-IT" sz="1400" b="1" spc="-5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Meter</a:t>
            </a:r>
            <a:endParaRPr sz="1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4" name="object 26"/>
          <p:cNvSpPr/>
          <p:nvPr/>
        </p:nvSpPr>
        <p:spPr>
          <a:xfrm>
            <a:off x="6629527" y="2003933"/>
            <a:ext cx="1143000" cy="958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7"/>
          <p:cNvSpPr/>
          <p:nvPr/>
        </p:nvSpPr>
        <p:spPr>
          <a:xfrm>
            <a:off x="7163320" y="295795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8"/>
          <p:cNvSpPr/>
          <p:nvPr/>
        </p:nvSpPr>
        <p:spPr>
          <a:xfrm>
            <a:off x="2819539" y="1105535"/>
            <a:ext cx="957935" cy="9380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9"/>
          <p:cNvSpPr/>
          <p:nvPr/>
        </p:nvSpPr>
        <p:spPr>
          <a:xfrm>
            <a:off x="3429139" y="2348357"/>
            <a:ext cx="939126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0"/>
          <p:cNvSpPr/>
          <p:nvPr/>
        </p:nvSpPr>
        <p:spPr>
          <a:xfrm>
            <a:off x="4498225" y="1025525"/>
            <a:ext cx="759714" cy="1856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1"/>
          <p:cNvSpPr/>
          <p:nvPr/>
        </p:nvSpPr>
        <p:spPr>
          <a:xfrm>
            <a:off x="2164219" y="2119757"/>
            <a:ext cx="883920" cy="11574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2"/>
          <p:cNvSpPr/>
          <p:nvPr/>
        </p:nvSpPr>
        <p:spPr>
          <a:xfrm>
            <a:off x="2132215" y="2118232"/>
            <a:ext cx="918210" cy="1146175"/>
          </a:xfrm>
          <a:custGeom>
            <a:avLst/>
            <a:gdLst/>
            <a:ahLst/>
            <a:cxnLst/>
            <a:rect l="l" t="t" r="r" b="b"/>
            <a:pathLst>
              <a:path w="918210" h="1146175">
                <a:moveTo>
                  <a:pt x="918209" y="1146048"/>
                </a:moveTo>
                <a:lnTo>
                  <a:pt x="918209" y="0"/>
                </a:lnTo>
                <a:lnTo>
                  <a:pt x="0" y="0"/>
                </a:lnTo>
                <a:lnTo>
                  <a:pt x="0" y="1146048"/>
                </a:lnTo>
                <a:lnTo>
                  <a:pt x="1524" y="1146048"/>
                </a:lnTo>
                <a:lnTo>
                  <a:pt x="1524" y="3048"/>
                </a:lnTo>
                <a:lnTo>
                  <a:pt x="3810" y="1524"/>
                </a:lnTo>
                <a:lnTo>
                  <a:pt x="3810" y="3048"/>
                </a:lnTo>
                <a:lnTo>
                  <a:pt x="914400" y="3047"/>
                </a:lnTo>
                <a:lnTo>
                  <a:pt x="914400" y="1524"/>
                </a:lnTo>
                <a:lnTo>
                  <a:pt x="915924" y="3047"/>
                </a:lnTo>
                <a:lnTo>
                  <a:pt x="915924" y="1146048"/>
                </a:lnTo>
                <a:lnTo>
                  <a:pt x="918209" y="1146048"/>
                </a:lnTo>
                <a:close/>
              </a:path>
              <a:path w="918210" h="1146175">
                <a:moveTo>
                  <a:pt x="3810" y="3048"/>
                </a:moveTo>
                <a:lnTo>
                  <a:pt x="3810" y="1524"/>
                </a:lnTo>
                <a:lnTo>
                  <a:pt x="1524" y="3048"/>
                </a:lnTo>
                <a:lnTo>
                  <a:pt x="3810" y="3048"/>
                </a:lnTo>
                <a:close/>
              </a:path>
              <a:path w="918210" h="1146175">
                <a:moveTo>
                  <a:pt x="3810" y="1143000"/>
                </a:moveTo>
                <a:lnTo>
                  <a:pt x="3810" y="3048"/>
                </a:lnTo>
                <a:lnTo>
                  <a:pt x="1524" y="3048"/>
                </a:lnTo>
                <a:lnTo>
                  <a:pt x="1524" y="1143000"/>
                </a:lnTo>
                <a:lnTo>
                  <a:pt x="3810" y="1143000"/>
                </a:lnTo>
                <a:close/>
              </a:path>
              <a:path w="918210" h="1146175">
                <a:moveTo>
                  <a:pt x="915924" y="1143000"/>
                </a:moveTo>
                <a:lnTo>
                  <a:pt x="1524" y="1143000"/>
                </a:lnTo>
                <a:lnTo>
                  <a:pt x="3810" y="1144524"/>
                </a:lnTo>
                <a:lnTo>
                  <a:pt x="3810" y="1146048"/>
                </a:lnTo>
                <a:lnTo>
                  <a:pt x="914400" y="1146048"/>
                </a:lnTo>
                <a:lnTo>
                  <a:pt x="914400" y="1144524"/>
                </a:lnTo>
                <a:lnTo>
                  <a:pt x="915924" y="1143000"/>
                </a:lnTo>
                <a:close/>
              </a:path>
              <a:path w="918210" h="1146175">
                <a:moveTo>
                  <a:pt x="3810" y="1146048"/>
                </a:moveTo>
                <a:lnTo>
                  <a:pt x="3810" y="1144524"/>
                </a:lnTo>
                <a:lnTo>
                  <a:pt x="1524" y="1143000"/>
                </a:lnTo>
                <a:lnTo>
                  <a:pt x="1524" y="1146048"/>
                </a:lnTo>
                <a:lnTo>
                  <a:pt x="3810" y="1146048"/>
                </a:lnTo>
                <a:close/>
              </a:path>
              <a:path w="918210" h="1146175">
                <a:moveTo>
                  <a:pt x="915924" y="3047"/>
                </a:moveTo>
                <a:lnTo>
                  <a:pt x="914400" y="1524"/>
                </a:lnTo>
                <a:lnTo>
                  <a:pt x="914400" y="3047"/>
                </a:lnTo>
                <a:lnTo>
                  <a:pt x="915924" y="3047"/>
                </a:lnTo>
                <a:close/>
              </a:path>
              <a:path w="918210" h="1146175">
                <a:moveTo>
                  <a:pt x="915924" y="1143000"/>
                </a:moveTo>
                <a:lnTo>
                  <a:pt x="915924" y="3047"/>
                </a:lnTo>
                <a:lnTo>
                  <a:pt x="914400" y="3047"/>
                </a:lnTo>
                <a:lnTo>
                  <a:pt x="914400" y="1143000"/>
                </a:lnTo>
                <a:lnTo>
                  <a:pt x="915924" y="1143000"/>
                </a:lnTo>
                <a:close/>
              </a:path>
              <a:path w="918210" h="1146175">
                <a:moveTo>
                  <a:pt x="915924" y="1146048"/>
                </a:moveTo>
                <a:lnTo>
                  <a:pt x="915924" y="1143000"/>
                </a:lnTo>
                <a:lnTo>
                  <a:pt x="914400" y="1144524"/>
                </a:lnTo>
                <a:lnTo>
                  <a:pt x="914400" y="1146048"/>
                </a:lnTo>
                <a:lnTo>
                  <a:pt x="915924" y="1146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3"/>
          <p:cNvSpPr/>
          <p:nvPr/>
        </p:nvSpPr>
        <p:spPr>
          <a:xfrm>
            <a:off x="5496445" y="3846448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4"/>
          <p:cNvSpPr/>
          <p:nvPr/>
        </p:nvSpPr>
        <p:spPr>
          <a:xfrm>
            <a:off x="4572139" y="5560948"/>
            <a:ext cx="1041654" cy="800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5"/>
          <p:cNvSpPr/>
          <p:nvPr/>
        </p:nvSpPr>
        <p:spPr>
          <a:xfrm>
            <a:off x="2312047" y="4417948"/>
            <a:ext cx="2393442" cy="419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6"/>
          <p:cNvSpPr/>
          <p:nvPr/>
        </p:nvSpPr>
        <p:spPr>
          <a:xfrm>
            <a:off x="2693047" y="4036948"/>
            <a:ext cx="1568195" cy="3192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7"/>
          <p:cNvSpPr/>
          <p:nvPr/>
        </p:nvSpPr>
        <p:spPr>
          <a:xfrm>
            <a:off x="1921141" y="5086985"/>
            <a:ext cx="2084832" cy="7254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8"/>
          <p:cNvSpPr/>
          <p:nvPr/>
        </p:nvSpPr>
        <p:spPr>
          <a:xfrm>
            <a:off x="1963813" y="5800216"/>
            <a:ext cx="2042160" cy="6156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9"/>
          <p:cNvSpPr/>
          <p:nvPr/>
        </p:nvSpPr>
        <p:spPr>
          <a:xfrm>
            <a:off x="2099449" y="5516753"/>
            <a:ext cx="1888998" cy="3970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0"/>
          <p:cNvSpPr txBox="1"/>
          <p:nvPr/>
        </p:nvSpPr>
        <p:spPr>
          <a:xfrm>
            <a:off x="2268099" y="5549265"/>
            <a:ext cx="155257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00FF"/>
                </a:solidFill>
                <a:latin typeface="Comic Sans MS"/>
                <a:cs typeface="Comic Sans MS"/>
              </a:rPr>
              <a:t>Portale</a:t>
            </a:r>
            <a:r>
              <a:rPr sz="2000" b="1" spc="-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omic Sans MS"/>
                <a:cs typeface="Comic Sans MS"/>
              </a:rPr>
              <a:t>Web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9" name="object 41"/>
          <p:cNvSpPr/>
          <p:nvPr/>
        </p:nvSpPr>
        <p:spPr>
          <a:xfrm>
            <a:off x="3362845" y="4837048"/>
            <a:ext cx="114300" cy="685800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114300" y="571500"/>
                </a:moveTo>
                <a:lnTo>
                  <a:pt x="0" y="571500"/>
                </a:lnTo>
                <a:lnTo>
                  <a:pt x="38100" y="647700"/>
                </a:lnTo>
                <a:lnTo>
                  <a:pt x="38100" y="590550"/>
                </a:lnTo>
                <a:lnTo>
                  <a:pt x="76200" y="590550"/>
                </a:lnTo>
                <a:lnTo>
                  <a:pt x="76200" y="647700"/>
                </a:lnTo>
                <a:lnTo>
                  <a:pt x="114300" y="571500"/>
                </a:lnTo>
                <a:close/>
              </a:path>
              <a:path w="114300" h="685800">
                <a:moveTo>
                  <a:pt x="76200" y="5715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571500"/>
                </a:lnTo>
                <a:lnTo>
                  <a:pt x="76200" y="571500"/>
                </a:lnTo>
                <a:close/>
              </a:path>
              <a:path w="114300" h="685800">
                <a:moveTo>
                  <a:pt x="76200" y="647700"/>
                </a:moveTo>
                <a:lnTo>
                  <a:pt x="76200" y="590550"/>
                </a:lnTo>
                <a:lnTo>
                  <a:pt x="38100" y="590550"/>
                </a:lnTo>
                <a:lnTo>
                  <a:pt x="38100" y="647700"/>
                </a:lnTo>
                <a:lnTo>
                  <a:pt x="57150" y="685800"/>
                </a:lnTo>
                <a:lnTo>
                  <a:pt x="76200" y="64770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2"/>
          <p:cNvSpPr/>
          <p:nvPr/>
        </p:nvSpPr>
        <p:spPr>
          <a:xfrm>
            <a:off x="4038739" y="5960998"/>
            <a:ext cx="685800" cy="114300"/>
          </a:xfrm>
          <a:custGeom>
            <a:avLst/>
            <a:gdLst/>
            <a:ahLst/>
            <a:cxnLst/>
            <a:rect l="l" t="t" r="r" b="b"/>
            <a:pathLst>
              <a:path w="685800" h="114300">
                <a:moveTo>
                  <a:pt x="114300" y="38100"/>
                </a:moveTo>
                <a:lnTo>
                  <a:pt x="114300" y="0"/>
                </a:lnTo>
                <a:lnTo>
                  <a:pt x="0" y="57150"/>
                </a:lnTo>
                <a:lnTo>
                  <a:pt x="95250" y="104775"/>
                </a:lnTo>
                <a:lnTo>
                  <a:pt x="95250" y="38100"/>
                </a:lnTo>
                <a:lnTo>
                  <a:pt x="114300" y="38100"/>
                </a:lnTo>
                <a:close/>
              </a:path>
              <a:path w="685800" h="114300">
                <a:moveTo>
                  <a:pt x="590550" y="76200"/>
                </a:moveTo>
                <a:lnTo>
                  <a:pt x="590550" y="38100"/>
                </a:lnTo>
                <a:lnTo>
                  <a:pt x="95250" y="38100"/>
                </a:lnTo>
                <a:lnTo>
                  <a:pt x="95250" y="76200"/>
                </a:lnTo>
                <a:lnTo>
                  <a:pt x="590550" y="76200"/>
                </a:lnTo>
                <a:close/>
              </a:path>
              <a:path w="685800" h="114300">
                <a:moveTo>
                  <a:pt x="114300" y="114300"/>
                </a:moveTo>
                <a:lnTo>
                  <a:pt x="114300" y="76200"/>
                </a:lnTo>
                <a:lnTo>
                  <a:pt x="95250" y="76200"/>
                </a:lnTo>
                <a:lnTo>
                  <a:pt x="95250" y="104775"/>
                </a:lnTo>
                <a:lnTo>
                  <a:pt x="114300" y="114300"/>
                </a:lnTo>
                <a:close/>
              </a:path>
              <a:path w="685800" h="114300">
                <a:moveTo>
                  <a:pt x="685800" y="57150"/>
                </a:moveTo>
                <a:lnTo>
                  <a:pt x="571500" y="0"/>
                </a:lnTo>
                <a:lnTo>
                  <a:pt x="571500" y="38100"/>
                </a:lnTo>
                <a:lnTo>
                  <a:pt x="590550" y="38100"/>
                </a:lnTo>
                <a:lnTo>
                  <a:pt x="590550" y="104775"/>
                </a:lnTo>
                <a:lnTo>
                  <a:pt x="685800" y="57150"/>
                </a:lnTo>
                <a:close/>
              </a:path>
              <a:path w="685800" h="114300">
                <a:moveTo>
                  <a:pt x="590550" y="104775"/>
                </a:moveTo>
                <a:lnTo>
                  <a:pt x="590550" y="76200"/>
                </a:lnTo>
                <a:lnTo>
                  <a:pt x="571500" y="76200"/>
                </a:lnTo>
                <a:lnTo>
                  <a:pt x="571500" y="114300"/>
                </a:lnTo>
                <a:lnTo>
                  <a:pt x="590550" y="104775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3"/>
          <p:cNvSpPr/>
          <p:nvPr/>
        </p:nvSpPr>
        <p:spPr>
          <a:xfrm>
            <a:off x="3528199" y="4837048"/>
            <a:ext cx="114300" cy="762000"/>
          </a:xfrm>
          <a:custGeom>
            <a:avLst/>
            <a:gdLst/>
            <a:ahLst/>
            <a:cxnLst/>
            <a:rect l="l" t="t" r="r" b="b"/>
            <a:pathLst>
              <a:path w="114300" h="762000">
                <a:moveTo>
                  <a:pt x="114300" y="114300"/>
                </a:move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114300" h="762000">
                <a:moveTo>
                  <a:pt x="76200" y="114300"/>
                </a:moveTo>
                <a:lnTo>
                  <a:pt x="76200" y="95250"/>
                </a:lnTo>
                <a:lnTo>
                  <a:pt x="38100" y="95250"/>
                </a:lnTo>
                <a:lnTo>
                  <a:pt x="38100" y="114300"/>
                </a:lnTo>
                <a:lnTo>
                  <a:pt x="76200" y="114300"/>
                </a:lnTo>
                <a:close/>
              </a:path>
              <a:path w="114300" h="762000">
                <a:moveTo>
                  <a:pt x="76200" y="762000"/>
                </a:moveTo>
                <a:lnTo>
                  <a:pt x="76200" y="114300"/>
                </a:lnTo>
                <a:lnTo>
                  <a:pt x="38100" y="114300"/>
                </a:lnTo>
                <a:lnTo>
                  <a:pt x="38100" y="762000"/>
                </a:lnTo>
                <a:lnTo>
                  <a:pt x="76200" y="76200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4"/>
          <p:cNvSpPr/>
          <p:nvPr/>
        </p:nvSpPr>
        <p:spPr>
          <a:xfrm>
            <a:off x="4064647" y="5174615"/>
            <a:ext cx="685800" cy="316230"/>
          </a:xfrm>
          <a:custGeom>
            <a:avLst/>
            <a:gdLst/>
            <a:ahLst/>
            <a:cxnLst/>
            <a:rect l="l" t="t" r="r" b="b"/>
            <a:pathLst>
              <a:path w="685800" h="316229">
                <a:moveTo>
                  <a:pt x="96374" y="246876"/>
                </a:moveTo>
                <a:lnTo>
                  <a:pt x="80772" y="211835"/>
                </a:lnTo>
                <a:lnTo>
                  <a:pt x="0" y="310133"/>
                </a:lnTo>
                <a:lnTo>
                  <a:pt x="79248" y="313930"/>
                </a:lnTo>
                <a:lnTo>
                  <a:pt x="79248" y="254507"/>
                </a:lnTo>
                <a:lnTo>
                  <a:pt x="96374" y="246876"/>
                </a:lnTo>
                <a:close/>
              </a:path>
              <a:path w="685800" h="316229">
                <a:moveTo>
                  <a:pt x="111924" y="281801"/>
                </a:moveTo>
                <a:lnTo>
                  <a:pt x="96374" y="246876"/>
                </a:lnTo>
                <a:lnTo>
                  <a:pt x="79248" y="254507"/>
                </a:lnTo>
                <a:lnTo>
                  <a:pt x="94488" y="289559"/>
                </a:lnTo>
                <a:lnTo>
                  <a:pt x="111924" y="281801"/>
                </a:lnTo>
                <a:close/>
              </a:path>
              <a:path w="685800" h="316229">
                <a:moveTo>
                  <a:pt x="127254" y="316229"/>
                </a:moveTo>
                <a:lnTo>
                  <a:pt x="111924" y="281801"/>
                </a:lnTo>
                <a:lnTo>
                  <a:pt x="94488" y="289559"/>
                </a:lnTo>
                <a:lnTo>
                  <a:pt x="79248" y="254507"/>
                </a:lnTo>
                <a:lnTo>
                  <a:pt x="79248" y="313930"/>
                </a:lnTo>
                <a:lnTo>
                  <a:pt x="127254" y="316229"/>
                </a:lnTo>
                <a:close/>
              </a:path>
              <a:path w="685800" h="316229">
                <a:moveTo>
                  <a:pt x="588785" y="69626"/>
                </a:moveTo>
                <a:lnTo>
                  <a:pt x="573117" y="34437"/>
                </a:lnTo>
                <a:lnTo>
                  <a:pt x="96374" y="246876"/>
                </a:lnTo>
                <a:lnTo>
                  <a:pt x="111924" y="281801"/>
                </a:lnTo>
                <a:lnTo>
                  <a:pt x="588785" y="69626"/>
                </a:lnTo>
                <a:close/>
              </a:path>
              <a:path w="685800" h="316229">
                <a:moveTo>
                  <a:pt x="685800" y="5333"/>
                </a:moveTo>
                <a:lnTo>
                  <a:pt x="557784" y="0"/>
                </a:lnTo>
                <a:lnTo>
                  <a:pt x="573117" y="34437"/>
                </a:lnTo>
                <a:lnTo>
                  <a:pt x="590550" y="26669"/>
                </a:lnTo>
                <a:lnTo>
                  <a:pt x="606552" y="61721"/>
                </a:lnTo>
                <a:lnTo>
                  <a:pt x="606552" y="101616"/>
                </a:lnTo>
                <a:lnTo>
                  <a:pt x="685800" y="5333"/>
                </a:lnTo>
                <a:close/>
              </a:path>
              <a:path w="685800" h="316229">
                <a:moveTo>
                  <a:pt x="606552" y="61721"/>
                </a:moveTo>
                <a:lnTo>
                  <a:pt x="590550" y="26669"/>
                </a:lnTo>
                <a:lnTo>
                  <a:pt x="573117" y="34437"/>
                </a:lnTo>
                <a:lnTo>
                  <a:pt x="588785" y="69626"/>
                </a:lnTo>
                <a:lnTo>
                  <a:pt x="606552" y="61721"/>
                </a:lnTo>
                <a:close/>
              </a:path>
              <a:path w="685800" h="316229">
                <a:moveTo>
                  <a:pt x="606552" y="101616"/>
                </a:moveTo>
                <a:lnTo>
                  <a:pt x="606552" y="61721"/>
                </a:lnTo>
                <a:lnTo>
                  <a:pt x="588785" y="69626"/>
                </a:lnTo>
                <a:lnTo>
                  <a:pt x="604266" y="104393"/>
                </a:lnTo>
                <a:lnTo>
                  <a:pt x="606552" y="101616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5"/>
          <p:cNvSpPr/>
          <p:nvPr/>
        </p:nvSpPr>
        <p:spPr>
          <a:xfrm>
            <a:off x="4876939" y="4417948"/>
            <a:ext cx="557783" cy="9814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6"/>
          <p:cNvSpPr txBox="1"/>
          <p:nvPr/>
        </p:nvSpPr>
        <p:spPr>
          <a:xfrm>
            <a:off x="2895987" y="4877180"/>
            <a:ext cx="508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ADSL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47"/>
          <p:cNvSpPr/>
          <p:nvPr/>
        </p:nvSpPr>
        <p:spPr>
          <a:xfrm>
            <a:off x="2464447" y="5903849"/>
            <a:ext cx="1300314" cy="1874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8"/>
          <p:cNvSpPr/>
          <p:nvPr/>
        </p:nvSpPr>
        <p:spPr>
          <a:xfrm>
            <a:off x="393474" y="5106660"/>
            <a:ext cx="876156" cy="10387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9"/>
          <p:cNvSpPr/>
          <p:nvPr/>
        </p:nvSpPr>
        <p:spPr>
          <a:xfrm>
            <a:off x="181495" y="5983858"/>
            <a:ext cx="1199921" cy="1866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0"/>
          <p:cNvSpPr txBox="1"/>
          <p:nvPr/>
        </p:nvSpPr>
        <p:spPr>
          <a:xfrm>
            <a:off x="-36950" y="6117208"/>
            <a:ext cx="137541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ts val="1500"/>
              </a:lnSpc>
            </a:pPr>
            <a:r>
              <a:rPr sz="1200" b="1" spc="-5" dirty="0">
                <a:latin typeface="Arial"/>
                <a:cs typeface="Arial"/>
              </a:rPr>
              <a:t>Contact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Center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1"/>
          <p:cNvSpPr/>
          <p:nvPr/>
        </p:nvSpPr>
        <p:spPr>
          <a:xfrm>
            <a:off x="105295" y="5021453"/>
            <a:ext cx="1350010" cy="1308735"/>
          </a:xfrm>
          <a:custGeom>
            <a:avLst/>
            <a:gdLst/>
            <a:ahLst/>
            <a:cxnLst/>
            <a:rect l="l" t="t" r="r" b="b"/>
            <a:pathLst>
              <a:path w="1350010" h="1308735">
                <a:moveTo>
                  <a:pt x="1349502" y="1308353"/>
                </a:moveTo>
                <a:lnTo>
                  <a:pt x="1349502" y="0"/>
                </a:lnTo>
                <a:lnTo>
                  <a:pt x="0" y="0"/>
                </a:lnTo>
                <a:lnTo>
                  <a:pt x="0" y="1308353"/>
                </a:lnTo>
                <a:lnTo>
                  <a:pt x="6095" y="1308353"/>
                </a:lnTo>
                <a:lnTo>
                  <a:pt x="6096" y="12953"/>
                </a:lnTo>
                <a:lnTo>
                  <a:pt x="12954" y="6096"/>
                </a:lnTo>
                <a:lnTo>
                  <a:pt x="12954" y="12953"/>
                </a:lnTo>
                <a:lnTo>
                  <a:pt x="1336548" y="12953"/>
                </a:lnTo>
                <a:lnTo>
                  <a:pt x="1336548" y="6096"/>
                </a:lnTo>
                <a:lnTo>
                  <a:pt x="1342644" y="12953"/>
                </a:lnTo>
                <a:lnTo>
                  <a:pt x="1342644" y="1308353"/>
                </a:lnTo>
                <a:lnTo>
                  <a:pt x="1349502" y="1308353"/>
                </a:lnTo>
                <a:close/>
              </a:path>
              <a:path w="1350010" h="1308735">
                <a:moveTo>
                  <a:pt x="12954" y="12953"/>
                </a:moveTo>
                <a:lnTo>
                  <a:pt x="12954" y="6096"/>
                </a:lnTo>
                <a:lnTo>
                  <a:pt x="6096" y="12953"/>
                </a:lnTo>
                <a:lnTo>
                  <a:pt x="12954" y="12953"/>
                </a:lnTo>
                <a:close/>
              </a:path>
              <a:path w="1350010" h="1308735">
                <a:moveTo>
                  <a:pt x="12954" y="1295400"/>
                </a:moveTo>
                <a:lnTo>
                  <a:pt x="12954" y="12953"/>
                </a:lnTo>
                <a:lnTo>
                  <a:pt x="6096" y="12953"/>
                </a:lnTo>
                <a:lnTo>
                  <a:pt x="6096" y="1295400"/>
                </a:lnTo>
                <a:lnTo>
                  <a:pt x="12954" y="1295400"/>
                </a:lnTo>
                <a:close/>
              </a:path>
              <a:path w="1350010" h="1308735">
                <a:moveTo>
                  <a:pt x="1342644" y="1295400"/>
                </a:moveTo>
                <a:lnTo>
                  <a:pt x="6096" y="1295400"/>
                </a:lnTo>
                <a:lnTo>
                  <a:pt x="12954" y="1301496"/>
                </a:lnTo>
                <a:lnTo>
                  <a:pt x="12954" y="1308353"/>
                </a:lnTo>
                <a:lnTo>
                  <a:pt x="1336548" y="1308353"/>
                </a:lnTo>
                <a:lnTo>
                  <a:pt x="1336548" y="1301496"/>
                </a:lnTo>
                <a:lnTo>
                  <a:pt x="1342644" y="1295400"/>
                </a:lnTo>
                <a:close/>
              </a:path>
              <a:path w="1350010" h="1308735">
                <a:moveTo>
                  <a:pt x="12954" y="1308353"/>
                </a:moveTo>
                <a:lnTo>
                  <a:pt x="12954" y="1301496"/>
                </a:lnTo>
                <a:lnTo>
                  <a:pt x="6096" y="1295400"/>
                </a:lnTo>
                <a:lnTo>
                  <a:pt x="6095" y="1308353"/>
                </a:lnTo>
                <a:lnTo>
                  <a:pt x="12954" y="1308353"/>
                </a:lnTo>
                <a:close/>
              </a:path>
              <a:path w="1350010" h="1308735">
                <a:moveTo>
                  <a:pt x="1342644" y="12953"/>
                </a:moveTo>
                <a:lnTo>
                  <a:pt x="1336548" y="6096"/>
                </a:lnTo>
                <a:lnTo>
                  <a:pt x="1336548" y="12953"/>
                </a:lnTo>
                <a:lnTo>
                  <a:pt x="1342644" y="12953"/>
                </a:lnTo>
                <a:close/>
              </a:path>
              <a:path w="1350010" h="1308735">
                <a:moveTo>
                  <a:pt x="1342644" y="1295400"/>
                </a:moveTo>
                <a:lnTo>
                  <a:pt x="1342644" y="12953"/>
                </a:lnTo>
                <a:lnTo>
                  <a:pt x="1336548" y="12953"/>
                </a:lnTo>
                <a:lnTo>
                  <a:pt x="1336548" y="1295400"/>
                </a:lnTo>
                <a:lnTo>
                  <a:pt x="1342644" y="1295400"/>
                </a:lnTo>
                <a:close/>
              </a:path>
              <a:path w="1350010" h="1308735">
                <a:moveTo>
                  <a:pt x="1342644" y="1308353"/>
                </a:moveTo>
                <a:lnTo>
                  <a:pt x="1342644" y="1295400"/>
                </a:lnTo>
                <a:lnTo>
                  <a:pt x="1336548" y="1301496"/>
                </a:lnTo>
                <a:lnTo>
                  <a:pt x="1336548" y="1308353"/>
                </a:lnTo>
                <a:lnTo>
                  <a:pt x="1342644" y="1308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2"/>
          <p:cNvSpPr/>
          <p:nvPr/>
        </p:nvSpPr>
        <p:spPr>
          <a:xfrm>
            <a:off x="1447939" y="5670677"/>
            <a:ext cx="457200" cy="86360"/>
          </a:xfrm>
          <a:custGeom>
            <a:avLst/>
            <a:gdLst/>
            <a:ahLst/>
            <a:cxnLst/>
            <a:rect l="l" t="t" r="r" b="b"/>
            <a:pathLst>
              <a:path w="457200" h="86360">
                <a:moveTo>
                  <a:pt x="86106" y="28955"/>
                </a:moveTo>
                <a:lnTo>
                  <a:pt x="86106" y="0"/>
                </a:lnTo>
                <a:lnTo>
                  <a:pt x="0" y="42672"/>
                </a:lnTo>
                <a:lnTo>
                  <a:pt x="71628" y="78802"/>
                </a:lnTo>
                <a:lnTo>
                  <a:pt x="71628" y="28955"/>
                </a:lnTo>
                <a:lnTo>
                  <a:pt x="86106" y="28955"/>
                </a:lnTo>
                <a:close/>
              </a:path>
              <a:path w="457200" h="86360">
                <a:moveTo>
                  <a:pt x="386334" y="57150"/>
                </a:moveTo>
                <a:lnTo>
                  <a:pt x="386334" y="28955"/>
                </a:lnTo>
                <a:lnTo>
                  <a:pt x="71628" y="28955"/>
                </a:lnTo>
                <a:lnTo>
                  <a:pt x="71628" y="57150"/>
                </a:lnTo>
                <a:lnTo>
                  <a:pt x="386334" y="57150"/>
                </a:lnTo>
                <a:close/>
              </a:path>
              <a:path w="457200" h="86360">
                <a:moveTo>
                  <a:pt x="86106" y="86105"/>
                </a:moveTo>
                <a:lnTo>
                  <a:pt x="86106" y="57150"/>
                </a:lnTo>
                <a:lnTo>
                  <a:pt x="71628" y="57150"/>
                </a:lnTo>
                <a:lnTo>
                  <a:pt x="71628" y="78802"/>
                </a:lnTo>
                <a:lnTo>
                  <a:pt x="86106" y="86105"/>
                </a:lnTo>
                <a:close/>
              </a:path>
              <a:path w="457200" h="86360">
                <a:moveTo>
                  <a:pt x="457200" y="42672"/>
                </a:moveTo>
                <a:lnTo>
                  <a:pt x="371856" y="0"/>
                </a:lnTo>
                <a:lnTo>
                  <a:pt x="371856" y="28955"/>
                </a:lnTo>
                <a:lnTo>
                  <a:pt x="386334" y="28955"/>
                </a:lnTo>
                <a:lnTo>
                  <a:pt x="386334" y="78737"/>
                </a:lnTo>
                <a:lnTo>
                  <a:pt x="457200" y="42672"/>
                </a:lnTo>
                <a:close/>
              </a:path>
              <a:path w="457200" h="86360">
                <a:moveTo>
                  <a:pt x="386334" y="78737"/>
                </a:moveTo>
                <a:lnTo>
                  <a:pt x="386334" y="57150"/>
                </a:lnTo>
                <a:lnTo>
                  <a:pt x="371856" y="57150"/>
                </a:lnTo>
                <a:lnTo>
                  <a:pt x="371856" y="86105"/>
                </a:lnTo>
                <a:lnTo>
                  <a:pt x="386334" y="7873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3"/>
          <p:cNvSpPr txBox="1"/>
          <p:nvPr/>
        </p:nvSpPr>
        <p:spPr>
          <a:xfrm>
            <a:off x="5566035" y="4183484"/>
            <a:ext cx="3196590" cy="2269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100FF"/>
              </a:buClr>
              <a:buAutoNum type="arabicPeriod"/>
              <a:tabLst>
                <a:tab pos="470534" algn="l"/>
              </a:tabLst>
            </a:pPr>
            <a:r>
              <a:rPr lang="it-IT" sz="2400" b="1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Power</a:t>
            </a:r>
            <a:r>
              <a:rPr lang="it-IT" sz="2400" b="1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Management</a:t>
            </a:r>
            <a:endParaRPr sz="2400" dirty="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1090"/>
              </a:spcBef>
              <a:buClr>
                <a:srgbClr val="0100FF"/>
              </a:buClr>
              <a:buAutoNum type="arabicPeriod"/>
              <a:tabLst>
                <a:tab pos="470534" algn="l"/>
              </a:tabLst>
            </a:pPr>
            <a:r>
              <a:rPr lang="it-IT" sz="2400" b="1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Local </a:t>
            </a:r>
            <a:r>
              <a:rPr sz="2400" b="1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Control</a:t>
            </a:r>
            <a:endParaRPr sz="2400" dirty="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1090"/>
              </a:spcBef>
              <a:buClr>
                <a:srgbClr val="0100FF"/>
              </a:buClr>
              <a:buAutoNum type="arabicPeriod"/>
              <a:tabLst>
                <a:tab pos="470534" algn="l"/>
              </a:tabLst>
            </a:pPr>
            <a:r>
              <a:rPr sz="2400" b="1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Tele</a:t>
            </a:r>
            <a:r>
              <a:rPr lang="it-IT" sz="2400" b="1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-</a:t>
            </a:r>
            <a:r>
              <a:rPr sz="2400" b="1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assisten</a:t>
            </a:r>
            <a:r>
              <a:rPr lang="it-IT" sz="2400" b="1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ce</a:t>
            </a:r>
            <a:endParaRPr sz="2400" dirty="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1090"/>
              </a:spcBef>
              <a:buClr>
                <a:srgbClr val="0100FF"/>
              </a:buClr>
              <a:buAutoNum type="arabicPeriod"/>
              <a:tabLst>
                <a:tab pos="470534" algn="l"/>
              </a:tabLst>
            </a:pPr>
            <a:r>
              <a:rPr lang="it-IT" sz="2400" b="1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Remote </a:t>
            </a:r>
            <a:r>
              <a:rPr sz="2400" b="1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Control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62" name="object 55"/>
          <p:cNvSpPr txBox="1">
            <a:spLocks noGrp="1"/>
          </p:cNvSpPr>
          <p:nvPr>
            <p:ph type="title"/>
          </p:nvPr>
        </p:nvSpPr>
        <p:spPr>
          <a:xfrm>
            <a:off x="1466958" y="577261"/>
            <a:ext cx="76778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System</a:t>
            </a:r>
            <a:r>
              <a:rPr lang="it-IT" sz="2800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 Architecture and</a:t>
            </a:r>
            <a:r>
              <a:rPr sz="2800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spc="-5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Key</a:t>
            </a:r>
            <a:r>
              <a:rPr lang="it-IT" sz="28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Services</a:t>
            </a:r>
            <a:endParaRPr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3" name="object 25"/>
          <p:cNvSpPr txBox="1"/>
          <p:nvPr/>
        </p:nvSpPr>
        <p:spPr>
          <a:xfrm>
            <a:off x="6629527" y="3009213"/>
            <a:ext cx="11525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 algn="ctr">
              <a:lnSpc>
                <a:spcPct val="100000"/>
              </a:lnSpc>
            </a:pPr>
            <a:r>
              <a:rPr lang="it-IT" sz="1400" b="1" spc="-5" dirty="0" err="1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1400" b="1" spc="-5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eon@ardo</a:t>
            </a:r>
            <a:endParaRPr sz="1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4" name="object 25"/>
          <p:cNvSpPr txBox="1"/>
          <p:nvPr/>
        </p:nvSpPr>
        <p:spPr>
          <a:xfrm>
            <a:off x="5415196" y="1044606"/>
            <a:ext cx="11525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 algn="ctr">
              <a:lnSpc>
                <a:spcPct val="100000"/>
              </a:lnSpc>
            </a:pPr>
            <a:r>
              <a:rPr lang="it-IT" sz="14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Smart </a:t>
            </a:r>
            <a:r>
              <a:rPr lang="it-IT" sz="1400" b="1" spc="-5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Appliances</a:t>
            </a:r>
            <a:endParaRPr sz="1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695927" y="3732148"/>
            <a:ext cx="518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WRAP</a:t>
            </a:r>
            <a:r>
              <a:rPr lang="it-IT" sz="2400" dirty="0" smtClean="0"/>
              <a:t> ( </a:t>
            </a:r>
            <a:r>
              <a:rPr lang="it-IT" sz="2400" b="1" dirty="0" smtClean="0">
                <a:solidFill>
                  <a:srgbClr val="FF0000"/>
                </a:solidFill>
              </a:rPr>
              <a:t>W</a:t>
            </a:r>
            <a:r>
              <a:rPr lang="it-IT" sz="2400" dirty="0" smtClean="0"/>
              <a:t>eb </a:t>
            </a:r>
            <a:r>
              <a:rPr lang="it-IT" sz="2400" b="1" dirty="0" smtClean="0">
                <a:solidFill>
                  <a:srgbClr val="FF0000"/>
                </a:solidFill>
              </a:rPr>
              <a:t>R</a:t>
            </a:r>
            <a:r>
              <a:rPr lang="it-IT" sz="2400" dirty="0" smtClean="0"/>
              <a:t>eady </a:t>
            </a:r>
            <a:r>
              <a:rPr lang="it-IT" sz="2400" b="1" dirty="0" smtClean="0">
                <a:solidFill>
                  <a:srgbClr val="FF0000"/>
                </a:solidFill>
              </a:rPr>
              <a:t>A</a:t>
            </a:r>
            <a:r>
              <a:rPr lang="it-IT" sz="2400" dirty="0" smtClean="0"/>
              <a:t>ppliance </a:t>
            </a:r>
            <a:r>
              <a:rPr lang="it-IT" sz="2400" b="1" dirty="0" err="1" smtClean="0">
                <a:solidFill>
                  <a:srgbClr val="FF0000"/>
                </a:solidFill>
              </a:rPr>
              <a:t>P</a:t>
            </a:r>
            <a:r>
              <a:rPr lang="it-IT" sz="2400" dirty="0" err="1" smtClean="0"/>
              <a:t>rotocol</a:t>
            </a:r>
            <a:r>
              <a:rPr lang="it-IT" sz="2400" dirty="0" smtClean="0"/>
              <a:t>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830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3"/>
    </mc:Choice>
    <mc:Fallback xmlns="">
      <p:transition spd="slow" advTm="13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bject 194"/>
          <p:cNvSpPr txBox="1">
            <a:spLocks noGrp="1"/>
          </p:cNvSpPr>
          <p:nvPr>
            <p:ph type="title"/>
          </p:nvPr>
        </p:nvSpPr>
        <p:spPr>
          <a:xfrm>
            <a:off x="1475656" y="620688"/>
            <a:ext cx="612068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6"/>
            <a:r>
              <a:rPr sz="4000" b="1" dirty="0">
                <a:solidFill>
                  <a:srgbClr val="FFC000"/>
                </a:solidFill>
              </a:rPr>
              <a:t>margherita2000.com</a:t>
            </a:r>
          </a:p>
        </p:txBody>
      </p:sp>
      <p:sp>
        <p:nvSpPr>
          <p:cNvPr id="195" name="object 195"/>
          <p:cNvSpPr txBox="1"/>
          <p:nvPr/>
        </p:nvSpPr>
        <p:spPr>
          <a:xfrm>
            <a:off x="905740" y="1248896"/>
            <a:ext cx="7342909" cy="1152811"/>
          </a:xfrm>
          <a:prstGeom prst="rect">
            <a:avLst/>
          </a:prstGeom>
        </p:spPr>
        <p:txBody>
          <a:bodyPr vert="horz" wrap="square" lIns="0" tIns="1710" rIns="0" bIns="0" rtlCol="0">
            <a:spAutoFit/>
          </a:bodyPr>
          <a:lstStyle/>
          <a:p>
            <a:pPr defTabSz="820487">
              <a:spcBef>
                <a:spcPts val="13"/>
              </a:spcBef>
            </a:pP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2048" marR="836441" defTabSz="820487">
              <a:lnSpc>
                <a:spcPct val="119600"/>
              </a:lnSpc>
            </a:pP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The 1</a:t>
            </a:r>
            <a:r>
              <a:rPr sz="2200" baseline="24305" dirty="0">
                <a:solidFill>
                  <a:srgbClr val="FF0000"/>
                </a:solidFill>
                <a:latin typeface="Arial"/>
                <a:cs typeface="Arial"/>
              </a:rPr>
              <a:t>st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digital washing </a:t>
            </a:r>
            <a:r>
              <a:rPr sz="2200" spc="-4" dirty="0">
                <a:solidFill>
                  <a:srgbClr val="FF0000"/>
                </a:solidFill>
                <a:latin typeface="Arial"/>
                <a:cs typeface="Arial"/>
              </a:rPr>
              <a:t>machine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linked to </a:t>
            </a:r>
            <a:r>
              <a:rPr sz="2200" spc="-4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cellular  telephone network and to the</a:t>
            </a:r>
            <a:r>
              <a:rPr sz="22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Internet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905740" y="1248896"/>
            <a:ext cx="7342907" cy="4874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" name="Rettangolo 198"/>
          <p:cNvSpPr/>
          <p:nvPr/>
        </p:nvSpPr>
        <p:spPr>
          <a:xfrm>
            <a:off x="35496" y="44624"/>
            <a:ext cx="18722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67" y="16158"/>
            <a:ext cx="43148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0"/>
    </mc:Choice>
    <mc:Fallback xmlns="">
      <p:transition spd="slow" advTm="11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bject 194"/>
          <p:cNvSpPr txBox="1">
            <a:spLocks noGrp="1"/>
          </p:cNvSpPr>
          <p:nvPr>
            <p:ph type="title"/>
          </p:nvPr>
        </p:nvSpPr>
        <p:spPr>
          <a:xfrm>
            <a:off x="4244532" y="840532"/>
            <a:ext cx="27942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6"/>
            <a:r>
              <a:rPr sz="4000" b="1" dirty="0"/>
              <a:t>Leon@rdo</a:t>
            </a:r>
          </a:p>
        </p:txBody>
      </p:sp>
      <p:sp>
        <p:nvSpPr>
          <p:cNvPr id="195" name="object 195"/>
          <p:cNvSpPr txBox="1"/>
          <p:nvPr/>
        </p:nvSpPr>
        <p:spPr>
          <a:xfrm>
            <a:off x="5145863" y="1551453"/>
            <a:ext cx="3674609" cy="321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6" marR="4559" defTabSz="820487">
              <a:lnSpc>
                <a:spcPct val="119800"/>
              </a:lnSpc>
            </a:pPr>
            <a:r>
              <a:rPr lang="it-IT" sz="2900" spc="-4" dirty="0" smtClean="0">
                <a:solidFill>
                  <a:srgbClr val="FF0000"/>
                </a:solidFill>
                <a:latin typeface="Arial"/>
                <a:cs typeface="Arial"/>
              </a:rPr>
              <a:t>Home Tablet </a:t>
            </a:r>
            <a:r>
              <a:rPr lang="it-IT" sz="2900" spc="-4" dirty="0" err="1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lang="it-IT" sz="2900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900" spc="-4" dirty="0" err="1" smtClean="0">
                <a:solidFill>
                  <a:srgbClr val="FF0000"/>
                </a:solidFill>
                <a:latin typeface="Arial"/>
                <a:cs typeface="Arial"/>
              </a:rPr>
              <a:t>Domotic</a:t>
            </a:r>
            <a:r>
              <a:rPr lang="it-IT" sz="2900" spc="-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900" spc="-9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900" spc="-9" dirty="0" err="1" smtClean="0">
                <a:solidFill>
                  <a:srgbClr val="FF0000"/>
                </a:solidFill>
                <a:latin typeface="Arial"/>
                <a:cs typeface="Arial"/>
              </a:rPr>
              <a:t>ser</a:t>
            </a:r>
            <a:r>
              <a:rPr sz="2900" spc="-9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it-IT" sz="2900" spc="-9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900" spc="-9" dirty="0" err="1" smtClean="0">
                <a:solidFill>
                  <a:srgbClr val="FF0000"/>
                </a:solidFill>
                <a:latin typeface="Arial"/>
                <a:cs typeface="Arial"/>
              </a:rPr>
              <a:t>nterface</a:t>
            </a:r>
            <a:r>
              <a:rPr sz="2900" spc="-67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spc="-9" dirty="0">
                <a:solidFill>
                  <a:srgbClr val="FF0000"/>
                </a:solidFill>
                <a:latin typeface="Arial"/>
                <a:cs typeface="Arial"/>
              </a:rPr>
              <a:t>for  </a:t>
            </a:r>
            <a:r>
              <a:rPr sz="2900" dirty="0" smtClean="0">
                <a:solidFill>
                  <a:srgbClr val="FF0000"/>
                </a:solidFill>
                <a:latin typeface="Arial"/>
                <a:cs typeface="Arial"/>
              </a:rPr>
              <a:t>WRAP</a:t>
            </a:r>
            <a:r>
              <a:rPr lang="it-IT" sz="29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spc="-9" dirty="0" smtClean="0">
                <a:solidFill>
                  <a:srgbClr val="FF0000"/>
                </a:solidFill>
                <a:latin typeface="Arial"/>
                <a:cs typeface="Arial"/>
              </a:rPr>
              <a:t>web-based  </a:t>
            </a:r>
            <a:r>
              <a:rPr sz="2900" spc="-4" dirty="0" smtClean="0">
                <a:solidFill>
                  <a:srgbClr val="FF0000"/>
                </a:solidFill>
                <a:latin typeface="Arial"/>
                <a:cs typeface="Arial"/>
              </a:rPr>
              <a:t>services</a:t>
            </a:r>
            <a:r>
              <a:rPr lang="it-IT" sz="2900" spc="-4" dirty="0" smtClean="0">
                <a:solidFill>
                  <a:srgbClr val="FF0000"/>
                </a:solidFill>
                <a:latin typeface="Arial"/>
                <a:cs typeface="Arial"/>
              </a:rPr>
              <a:t> (e-</a:t>
            </a:r>
            <a:r>
              <a:rPr lang="it-IT" sz="2900" spc="-4" dirty="0" err="1" smtClean="0">
                <a:solidFill>
                  <a:srgbClr val="FF0000"/>
                </a:solidFill>
                <a:latin typeface="Arial"/>
                <a:cs typeface="Arial"/>
              </a:rPr>
              <a:t>cooking</a:t>
            </a:r>
            <a:r>
              <a:rPr lang="it-IT" sz="2900" spc="-4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it-IT" sz="2900" spc="-4" dirty="0" err="1" smtClean="0">
                <a:solidFill>
                  <a:srgbClr val="FF0000"/>
                </a:solidFill>
                <a:latin typeface="Arial"/>
                <a:cs typeface="Arial"/>
              </a:rPr>
              <a:t>smart</a:t>
            </a:r>
            <a:r>
              <a:rPr lang="it-IT" sz="2900" spc="-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900" spc="-4" dirty="0" err="1" smtClean="0">
                <a:solidFill>
                  <a:srgbClr val="FF0000"/>
                </a:solidFill>
                <a:latin typeface="Arial"/>
                <a:cs typeface="Arial"/>
              </a:rPr>
              <a:t>fridge</a:t>
            </a:r>
            <a:r>
              <a:rPr lang="it-IT" sz="2900" spc="-4" dirty="0" smtClean="0">
                <a:solidFill>
                  <a:srgbClr val="FF0000"/>
                </a:solidFill>
                <a:latin typeface="Arial"/>
                <a:cs typeface="Arial"/>
              </a:rPr>
              <a:t>, etc.)</a:t>
            </a:r>
            <a:endParaRPr sz="2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383723" y="1551453"/>
            <a:ext cx="3193473" cy="403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pic>
        <p:nvPicPr>
          <p:cNvPr id="19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67" y="116632"/>
            <a:ext cx="43148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" name="Rettangolo 199"/>
          <p:cNvSpPr/>
          <p:nvPr/>
        </p:nvSpPr>
        <p:spPr>
          <a:xfrm>
            <a:off x="35496" y="44624"/>
            <a:ext cx="18722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3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2"/>
    </mc:Choice>
    <mc:Fallback xmlns="">
      <p:transition spd="slow" advTm="10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bject 194"/>
          <p:cNvSpPr txBox="1">
            <a:spLocks noGrp="1"/>
          </p:cNvSpPr>
          <p:nvPr>
            <p:ph type="title"/>
          </p:nvPr>
        </p:nvSpPr>
        <p:spPr>
          <a:xfrm>
            <a:off x="3347866" y="332656"/>
            <a:ext cx="241184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9"/>
            <a:r>
              <a:rPr lang="it-IT" spc="-4" dirty="0"/>
              <a:t>AGENDA</a:t>
            </a:r>
            <a:endParaRPr spc="-4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71600" y="1628800"/>
            <a:ext cx="7416824" cy="304698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marL="285684" indent="-285684">
              <a:buFont typeface="Arial" pitchFamily="34" charset="0"/>
              <a:buChar char="•"/>
            </a:pPr>
            <a:r>
              <a:rPr lang="it-IT" sz="3200" dirty="0"/>
              <a:t>20 </a:t>
            </a:r>
            <a:r>
              <a:rPr lang="it-IT" sz="3200" dirty="0" err="1"/>
              <a:t>Years</a:t>
            </a:r>
            <a:r>
              <a:rPr lang="it-IT" sz="3200" dirty="0"/>
              <a:t> Ago: Ariston Digital</a:t>
            </a:r>
          </a:p>
          <a:p>
            <a:pPr marL="285684" indent="-285684">
              <a:buFont typeface="Arial" pitchFamily="34" charset="0"/>
              <a:buChar char="•"/>
            </a:pPr>
            <a:endParaRPr lang="it-IT" sz="3200" dirty="0"/>
          </a:p>
          <a:p>
            <a:pPr marL="285684" indent="-285684">
              <a:buFont typeface="Arial" pitchFamily="34" charset="0"/>
              <a:buChar char="•"/>
            </a:pPr>
            <a:r>
              <a:rPr lang="it-IT" sz="3200" b="1" dirty="0" err="1">
                <a:solidFill>
                  <a:srgbClr val="FF0000"/>
                </a:solidFill>
              </a:rPr>
              <a:t>Today</a:t>
            </a:r>
            <a:r>
              <a:rPr lang="it-IT" sz="3200" b="1" dirty="0">
                <a:solidFill>
                  <a:srgbClr val="FF0000"/>
                </a:solidFill>
              </a:rPr>
              <a:t>: Ansaldo 4.0</a:t>
            </a:r>
          </a:p>
          <a:p>
            <a:pPr marL="285684" indent="-285684">
              <a:buFont typeface="Arial" pitchFamily="34" charset="0"/>
              <a:buChar char="•"/>
            </a:pPr>
            <a:endParaRPr lang="it-IT" sz="3200" dirty="0"/>
          </a:p>
          <a:p>
            <a:pPr marL="285684" indent="-285684">
              <a:buFont typeface="Arial" pitchFamily="34" charset="0"/>
              <a:buChar char="•"/>
            </a:pPr>
            <a:r>
              <a:rPr lang="it-IT" sz="3200" dirty="0"/>
              <a:t>New And </a:t>
            </a:r>
            <a:r>
              <a:rPr lang="it-IT" sz="3200" dirty="0" err="1"/>
              <a:t>Old</a:t>
            </a:r>
            <a:r>
              <a:rPr lang="it-IT" sz="3200" dirty="0"/>
              <a:t> Internet of </a:t>
            </a:r>
            <a:r>
              <a:rPr lang="it-IT" sz="3200" dirty="0" err="1" smtClean="0"/>
              <a:t>Things</a:t>
            </a:r>
            <a:r>
              <a:rPr lang="it-IT" sz="3200" dirty="0"/>
              <a:t>: </a:t>
            </a:r>
            <a:r>
              <a:rPr lang="it-IT" sz="3200" dirty="0" err="1"/>
              <a:t>Key</a:t>
            </a:r>
            <a:r>
              <a:rPr lang="it-IT" sz="3200" dirty="0"/>
              <a:t> </a:t>
            </a:r>
            <a:r>
              <a:rPr lang="it-IT" sz="3200" dirty="0" err="1"/>
              <a:t>Similarities</a:t>
            </a:r>
            <a:r>
              <a:rPr lang="it-IT" sz="3200" dirty="0"/>
              <a:t> and </a:t>
            </a:r>
            <a:r>
              <a:rPr lang="it-IT" sz="3200" dirty="0" err="1"/>
              <a:t>Differences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204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"/>
    </mc:Choice>
    <mc:Fallback xmlns="">
      <p:transition spd="slow" advTm="293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5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.7|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9|10.9|14.3|15.4"/>
</p:tagLst>
</file>

<file path=ppt/theme/theme1.xml><?xml version="1.0" encoding="utf-8"?>
<a:theme xmlns:a="http://schemas.openxmlformats.org/drawingml/2006/main" name="1_AEN_PPT_2014_vers_01_per2007_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666</Words>
  <Application>Microsoft Office PowerPoint</Application>
  <PresentationFormat>Presentazione su schermo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1_AEN_PPT_2014_vers_01_per2007_2010</vt:lpstr>
      <vt:lpstr>Diapositiva think-cell</vt:lpstr>
      <vt:lpstr>Presentazione standard di PowerPoint</vt:lpstr>
      <vt:lpstr>AGENDA</vt:lpstr>
      <vt:lpstr>AGENDA</vt:lpstr>
      <vt:lpstr>Presentazione standard di PowerPoint</vt:lpstr>
      <vt:lpstr>Presentazione standard di PowerPoint</vt:lpstr>
      <vt:lpstr>System Architecture and Key Services</vt:lpstr>
      <vt:lpstr>margherita2000.com</vt:lpstr>
      <vt:lpstr>Leon@rdo</vt:lpstr>
      <vt:lpstr>AGENDA</vt:lpstr>
      <vt:lpstr>More than 160 Years Background</vt:lpstr>
      <vt:lpstr>2017: ANSALDO 4.0</vt:lpstr>
      <vt:lpstr>AGENDA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Manuelli Luca</dc:creator>
  <cp:lastModifiedBy>Manuelli Luca</cp:lastModifiedBy>
  <cp:revision>16</cp:revision>
  <dcterms:created xsi:type="dcterms:W3CDTF">2017-02-11T10:51:49Z</dcterms:created>
  <dcterms:modified xsi:type="dcterms:W3CDTF">2017-04-17T11:20:55Z</dcterms:modified>
</cp:coreProperties>
</file>